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6784-DABE-427C-A6F0-79B9A4A30EA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6EC8-D490-427A-9F82-29B2C5931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6784-DABE-427C-A6F0-79B9A4A30EA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6EC8-D490-427A-9F82-29B2C5931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6784-DABE-427C-A6F0-79B9A4A30EA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6EC8-D490-427A-9F82-29B2C5931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6784-DABE-427C-A6F0-79B9A4A30EA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6EC8-D490-427A-9F82-29B2C5931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6784-DABE-427C-A6F0-79B9A4A30EA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6EC8-D490-427A-9F82-29B2C5931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6784-DABE-427C-A6F0-79B9A4A30EA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6EC8-D490-427A-9F82-29B2C5931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6784-DABE-427C-A6F0-79B9A4A30EA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6EC8-D490-427A-9F82-29B2C5931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6784-DABE-427C-A6F0-79B9A4A30EA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6EC8-D490-427A-9F82-29B2C5931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6784-DABE-427C-A6F0-79B9A4A30EA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6EC8-D490-427A-9F82-29B2C5931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6784-DABE-427C-A6F0-79B9A4A30EA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6EC8-D490-427A-9F82-29B2C5931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6784-DABE-427C-A6F0-79B9A4A30EA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A86EC8-D490-427A-9F82-29B2C59316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ED6784-DABE-427C-A6F0-79B9A4A30EA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A86EC8-D490-427A-9F82-29B2C593160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Лабораторна робота №7</a:t>
            </a:r>
            <a:br>
              <a:rPr lang="uk-UA" dirty="0" smtClean="0"/>
            </a:b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 поверхневого натягу рідини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Nata\Desktop\Майстер-клас застосування технології «перевернутого навчання» на занятті з фізики (відкрите заняття) на тему_ «Властивості рідин»_files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8637299" cy="39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Провести свій експеримент, який демонструє поверхневий натяг рідини. (Фото або </a:t>
            </a:r>
            <a:r>
              <a:rPr lang="uk-UA" sz="3600" dirty="0" smtClean="0"/>
              <a:t>відео</a:t>
            </a:r>
            <a:r>
              <a:rPr lang="en-US" sz="3600" dirty="0" smtClean="0"/>
              <a:t> </a:t>
            </a:r>
            <a:r>
              <a:rPr lang="uk-UA" sz="3600" dirty="0" smtClean="0"/>
              <a:t>та опис досліду</a:t>
            </a:r>
            <a:r>
              <a:rPr lang="uk-UA" sz="3600" dirty="0" smtClean="0"/>
              <a:t> </a:t>
            </a:r>
            <a:r>
              <a:rPr lang="uk-UA" sz="3600" dirty="0" smtClean="0"/>
              <a:t>надіслати вчителю на 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додаткову оцінку</a:t>
            </a:r>
            <a:r>
              <a:rPr lang="uk-UA" sz="3600" dirty="0" smtClean="0"/>
              <a:t>)</a:t>
            </a:r>
            <a:endParaRPr lang="ru-RU" sz="3600" dirty="0"/>
          </a:p>
        </p:txBody>
      </p:sp>
      <p:pic>
        <p:nvPicPr>
          <p:cNvPr id="22530" name="Picture 2" descr="C:\Users\Nata\Desktop\IMG_4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4182515" cy="3136744"/>
          </a:xfrm>
          <a:prstGeom prst="rect">
            <a:avLst/>
          </a:prstGeom>
          <a:noFill/>
        </p:spPr>
      </p:pic>
      <p:pic>
        <p:nvPicPr>
          <p:cNvPr id="22531" name="Picture 3" descr="C:\Users\Nata\Desktop\IMG_4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4224661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05800" cy="648072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Мета: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 err="1"/>
              <a:t>Навчальна</a:t>
            </a:r>
            <a:r>
              <a:rPr lang="ru-RU" sz="3100" b="1" dirty="0"/>
              <a:t>.</a:t>
            </a:r>
            <a:r>
              <a:rPr lang="ru-RU" sz="3100" dirty="0"/>
              <a:t> </a:t>
            </a:r>
            <a:r>
              <a:rPr lang="ru-RU" sz="3100" dirty="0" err="1"/>
              <a:t>Формувати</a:t>
            </a:r>
            <a:r>
              <a:rPr lang="ru-RU" sz="3100" dirty="0"/>
              <a:t> </a:t>
            </a:r>
            <a:r>
              <a:rPr lang="ru-RU" sz="3100" dirty="0" err="1"/>
              <a:t>експериментальні</a:t>
            </a:r>
            <a:r>
              <a:rPr lang="ru-RU" sz="3100" dirty="0"/>
              <a:t> </a:t>
            </a:r>
            <a:r>
              <a:rPr lang="ru-RU" sz="3100" dirty="0" err="1"/>
              <a:t>уміння</a:t>
            </a:r>
            <a:r>
              <a:rPr lang="ru-RU" sz="3100" dirty="0"/>
              <a:t> </a:t>
            </a:r>
            <a:r>
              <a:rPr lang="ru-RU" sz="3100" dirty="0" err="1"/>
              <a:t>визначати</a:t>
            </a:r>
            <a:r>
              <a:rPr lang="ru-RU" sz="3100" dirty="0"/>
              <a:t> </a:t>
            </a:r>
            <a:r>
              <a:rPr lang="ru-RU" sz="3100" dirty="0" err="1"/>
              <a:t>поверхневий</a:t>
            </a:r>
            <a:r>
              <a:rPr lang="ru-RU" sz="3100" dirty="0"/>
              <a:t> натяг </a:t>
            </a:r>
            <a:r>
              <a:rPr lang="ru-RU" sz="3100" dirty="0" err="1"/>
              <a:t>рідини</a:t>
            </a:r>
            <a:r>
              <a:rPr lang="ru-RU" sz="3100" dirty="0"/>
              <a:t>; </a:t>
            </a:r>
            <a:r>
              <a:rPr lang="ru-RU" sz="3100" dirty="0" err="1"/>
              <a:t>формувати</a:t>
            </a:r>
            <a:r>
              <a:rPr lang="ru-RU" sz="3100" dirty="0"/>
              <a:t> </a:t>
            </a:r>
            <a:r>
              <a:rPr lang="ru-RU" sz="3100" dirty="0" err="1"/>
              <a:t>дослідницькі</a:t>
            </a:r>
            <a:r>
              <a:rPr lang="ru-RU" sz="3100" dirty="0"/>
              <a:t> </a:t>
            </a:r>
            <a:r>
              <a:rPr lang="ru-RU" sz="3100" dirty="0" err="1" smtClean="0"/>
              <a:t>навички</a:t>
            </a:r>
            <a:r>
              <a:rPr lang="ru-RU" sz="3100" dirty="0" smtClean="0"/>
              <a:t>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 err="1"/>
              <a:t>Розвивальна</a:t>
            </a:r>
            <a:r>
              <a:rPr lang="ru-RU" sz="3100" b="1" dirty="0"/>
              <a:t>. </a:t>
            </a:r>
            <a:r>
              <a:rPr lang="ru-RU" sz="3100" dirty="0" err="1"/>
              <a:t>Сприяти</a:t>
            </a:r>
            <a:r>
              <a:rPr lang="ru-RU" sz="3100" dirty="0"/>
              <a:t>: </a:t>
            </a:r>
            <a:r>
              <a:rPr lang="ru-RU" sz="3100" dirty="0" err="1"/>
              <a:t>розвитку</a:t>
            </a:r>
            <a:r>
              <a:rPr lang="ru-RU" sz="3100" dirty="0"/>
              <a:t> </a:t>
            </a:r>
            <a:r>
              <a:rPr lang="ru-RU" sz="3100" dirty="0" err="1"/>
              <a:t>спостережливості</a:t>
            </a:r>
            <a:r>
              <a:rPr lang="ru-RU" sz="3100" dirty="0"/>
              <a:t>, </a:t>
            </a:r>
            <a:r>
              <a:rPr lang="ru-RU" sz="3100" dirty="0" err="1"/>
              <a:t>уваги</a:t>
            </a:r>
            <a:r>
              <a:rPr lang="ru-RU" sz="3100" dirty="0"/>
              <a:t>, </a:t>
            </a:r>
            <a:r>
              <a:rPr lang="ru-RU" sz="3100" dirty="0" err="1"/>
              <a:t>пам’яті</a:t>
            </a:r>
            <a:r>
              <a:rPr lang="ru-RU" sz="3100" dirty="0"/>
              <a:t>, </a:t>
            </a:r>
            <a:r>
              <a:rPr lang="ru-RU" sz="3100" dirty="0" err="1"/>
              <a:t>уяви</a:t>
            </a:r>
            <a:r>
              <a:rPr lang="ru-RU" sz="3100" dirty="0"/>
              <a:t>, </a:t>
            </a:r>
            <a:r>
              <a:rPr lang="ru-RU" sz="3100" dirty="0" err="1"/>
              <a:t>мислення</a:t>
            </a:r>
            <a:r>
              <a:rPr lang="ru-RU" sz="3100" dirty="0"/>
              <a:t>; </a:t>
            </a:r>
            <a:r>
              <a:rPr lang="ru-RU" sz="3100" dirty="0" err="1"/>
              <a:t>виробленню</a:t>
            </a:r>
            <a:r>
              <a:rPr lang="ru-RU" sz="3100" dirty="0"/>
              <a:t> </a:t>
            </a:r>
            <a:r>
              <a:rPr lang="ru-RU" sz="3100" dirty="0" err="1"/>
              <a:t>звички</a:t>
            </a:r>
            <a:r>
              <a:rPr lang="ru-RU" sz="3100" dirty="0"/>
              <a:t> до </a:t>
            </a:r>
            <a:r>
              <a:rPr lang="ru-RU" sz="3100" dirty="0" err="1"/>
              <a:t>планування</a:t>
            </a:r>
            <a:r>
              <a:rPr lang="ru-RU" sz="3100" dirty="0"/>
              <a:t> </a:t>
            </a:r>
            <a:r>
              <a:rPr lang="ru-RU" sz="3100" dirty="0" err="1"/>
              <a:t>своїх</a:t>
            </a:r>
            <a:r>
              <a:rPr lang="ru-RU" sz="3100" dirty="0"/>
              <a:t> </a:t>
            </a:r>
            <a:r>
              <a:rPr lang="ru-RU" sz="3100" dirty="0" err="1"/>
              <a:t>дій</a:t>
            </a:r>
            <a:r>
              <a:rPr lang="ru-RU" sz="3100" dirty="0"/>
              <a:t>; </a:t>
            </a:r>
            <a:r>
              <a:rPr lang="ru-RU" sz="3100" dirty="0" err="1"/>
              <a:t>формуванню</a:t>
            </a:r>
            <a:r>
              <a:rPr lang="ru-RU" sz="3100" dirty="0"/>
              <a:t> </a:t>
            </a:r>
            <a:r>
              <a:rPr lang="ru-RU" sz="3100" dirty="0" err="1"/>
              <a:t>вміння</a:t>
            </a:r>
            <a:r>
              <a:rPr lang="ru-RU" sz="3100" dirty="0"/>
              <a:t> </a:t>
            </a:r>
            <a:r>
              <a:rPr lang="ru-RU" sz="3100" dirty="0" err="1"/>
              <a:t>самостійно</a:t>
            </a:r>
            <a:r>
              <a:rPr lang="ru-RU" sz="3100" dirty="0"/>
              <a:t> </a:t>
            </a:r>
            <a:r>
              <a:rPr lang="ru-RU" sz="3100" dirty="0" err="1"/>
              <a:t>контролювати</a:t>
            </a:r>
            <a:r>
              <a:rPr lang="ru-RU" sz="3100" dirty="0"/>
              <a:t> </a:t>
            </a:r>
            <a:r>
              <a:rPr lang="ru-RU" sz="3100" dirty="0" err="1"/>
              <a:t>проміжні</a:t>
            </a:r>
            <a:r>
              <a:rPr lang="ru-RU" sz="3100" dirty="0"/>
              <a:t> </a:t>
            </a:r>
            <a:r>
              <a:rPr lang="ru-RU" sz="3100" dirty="0" err="1"/>
              <a:t>і</a:t>
            </a:r>
            <a:r>
              <a:rPr lang="ru-RU" sz="3100" dirty="0"/>
              <a:t> </a:t>
            </a:r>
            <a:r>
              <a:rPr lang="ru-RU" sz="3100" dirty="0" err="1"/>
              <a:t>кінцеві</a:t>
            </a:r>
            <a:r>
              <a:rPr lang="ru-RU" sz="3100" dirty="0"/>
              <a:t> </a:t>
            </a:r>
            <a:r>
              <a:rPr lang="ru-RU" sz="3100" dirty="0" err="1"/>
              <a:t>результати</a:t>
            </a:r>
            <a:r>
              <a:rPr lang="ru-RU" sz="3100" dirty="0"/>
              <a:t> </a:t>
            </a:r>
            <a:r>
              <a:rPr lang="ru-RU" sz="3100" dirty="0" err="1"/>
              <a:t>роботи</a:t>
            </a:r>
            <a:r>
              <a:rPr lang="ru-RU" sz="3100" dirty="0"/>
              <a:t>; </a:t>
            </a:r>
            <a:r>
              <a:rPr lang="ru-RU" sz="3100" dirty="0" err="1"/>
              <a:t>формуванню</a:t>
            </a:r>
            <a:r>
              <a:rPr lang="ru-RU" sz="3100" dirty="0"/>
              <a:t> </a:t>
            </a:r>
            <a:r>
              <a:rPr lang="ru-RU" sz="3100" dirty="0" err="1"/>
              <a:t>вміння</a:t>
            </a:r>
            <a:r>
              <a:rPr lang="ru-RU" sz="3100" dirty="0"/>
              <a:t> </a:t>
            </a:r>
            <a:r>
              <a:rPr lang="ru-RU" sz="3100" dirty="0" err="1"/>
              <a:t>організовувати</a:t>
            </a:r>
            <a:r>
              <a:rPr lang="ru-RU" sz="3100" dirty="0"/>
              <a:t> </a:t>
            </a:r>
            <a:r>
              <a:rPr lang="ru-RU" sz="3100" dirty="0" err="1"/>
              <a:t>своє</a:t>
            </a:r>
            <a:r>
              <a:rPr lang="ru-RU" sz="3100" dirty="0"/>
              <a:t> </a:t>
            </a:r>
            <a:r>
              <a:rPr lang="ru-RU" sz="3100" dirty="0" err="1"/>
              <a:t>робоче</a:t>
            </a:r>
            <a:r>
              <a:rPr lang="ru-RU" sz="3100" dirty="0"/>
              <a:t> </a:t>
            </a:r>
            <a:r>
              <a:rPr lang="ru-RU" sz="3100" dirty="0" err="1"/>
              <a:t>місце</a:t>
            </a:r>
            <a:r>
              <a:rPr lang="ru-RU" sz="3100" dirty="0"/>
              <a:t>.</a:t>
            </a:r>
            <a:br>
              <a:rPr lang="ru-RU" sz="3100" dirty="0"/>
            </a:br>
            <a:r>
              <a:rPr lang="ru-RU" sz="3100" b="1" dirty="0" err="1"/>
              <a:t>Виховна</a:t>
            </a:r>
            <a:r>
              <a:rPr lang="ru-RU" sz="3100" b="1" dirty="0"/>
              <a:t>. </a:t>
            </a:r>
            <a:r>
              <a:rPr lang="ru-RU" sz="3100" dirty="0" err="1" smtClean="0"/>
              <a:t>Виховувати</a:t>
            </a:r>
            <a:r>
              <a:rPr lang="ru-RU" sz="3100" dirty="0" smtClean="0"/>
              <a:t> </a:t>
            </a:r>
            <a:r>
              <a:rPr lang="ru-RU" sz="3100" dirty="0" err="1"/>
              <a:t>охайність</a:t>
            </a:r>
            <a:r>
              <a:rPr lang="ru-RU" sz="3100" dirty="0"/>
              <a:t> </a:t>
            </a:r>
            <a:r>
              <a:rPr lang="ru-RU" sz="3100" dirty="0" err="1"/>
              <a:t>під</a:t>
            </a:r>
            <a:r>
              <a:rPr lang="ru-RU" sz="3100" dirty="0"/>
              <a:t> час </a:t>
            </a:r>
            <a:r>
              <a:rPr lang="ru-RU" sz="3100" dirty="0" err="1"/>
              <a:t>проведення</a:t>
            </a:r>
            <a:r>
              <a:rPr lang="ru-RU" sz="3100" dirty="0"/>
              <a:t> </a:t>
            </a:r>
            <a:r>
              <a:rPr lang="ru-RU" sz="3100" dirty="0" err="1"/>
              <a:t>експерименту</a:t>
            </a:r>
            <a:r>
              <a:rPr lang="ru-RU" sz="3100" dirty="0"/>
              <a:t>, </a:t>
            </a:r>
            <a:r>
              <a:rPr lang="ru-RU" sz="3100" dirty="0" err="1"/>
              <a:t>дбайливе</a:t>
            </a:r>
            <a:r>
              <a:rPr lang="ru-RU" sz="3100" dirty="0"/>
              <a:t> </a:t>
            </a:r>
            <a:r>
              <a:rPr lang="ru-RU" sz="3100" dirty="0" err="1"/>
              <a:t>ставлення</a:t>
            </a:r>
            <a:r>
              <a:rPr lang="ru-RU" sz="3100" dirty="0"/>
              <a:t> до </a:t>
            </a:r>
            <a:r>
              <a:rPr lang="ru-RU" sz="3100" dirty="0" err="1" smtClean="0"/>
              <a:t>обладнання</a:t>
            </a:r>
            <a:r>
              <a:rPr lang="ru-RU" sz="3100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305800" cy="3589008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Наочність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обладнання</a:t>
            </a:r>
            <a:r>
              <a:rPr lang="ru-RU" b="1" dirty="0"/>
              <a:t>: </a:t>
            </a:r>
            <a:r>
              <a:rPr lang="ru-RU" dirty="0"/>
              <a:t>штангенциркуль, </a:t>
            </a:r>
            <a:r>
              <a:rPr lang="ru-RU" dirty="0" err="1"/>
              <a:t>медичний</a:t>
            </a:r>
            <a:r>
              <a:rPr lang="ru-RU" dirty="0"/>
              <a:t> шприц </a:t>
            </a:r>
            <a:r>
              <a:rPr lang="ru-RU" dirty="0" err="1"/>
              <a:t>об’ємом</a:t>
            </a:r>
            <a:r>
              <a:rPr lang="ru-RU" dirty="0"/>
              <a:t> </a:t>
            </a:r>
            <a:r>
              <a:rPr lang="ru-RU" dirty="0" smtClean="0"/>
              <a:t>не </a:t>
            </a:r>
            <a:r>
              <a:rPr lang="ru-RU" dirty="0" err="1" smtClean="0"/>
              <a:t>менше</a:t>
            </a:r>
            <a:r>
              <a:rPr lang="ru-RU" dirty="0" smtClean="0"/>
              <a:t> 2мл </a:t>
            </a:r>
            <a:r>
              <a:rPr lang="ru-RU" dirty="0"/>
              <a:t>без </a:t>
            </a:r>
            <a:r>
              <a:rPr lang="ru-RU" dirty="0" err="1"/>
              <a:t>голки</a:t>
            </a:r>
            <a:r>
              <a:rPr lang="ru-RU" dirty="0"/>
              <a:t>, зубочистка, склянка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дистильованою</a:t>
            </a:r>
            <a:r>
              <a:rPr lang="ru-RU" dirty="0"/>
              <a:t> </a:t>
            </a:r>
            <a:r>
              <a:rPr lang="ru-RU" dirty="0" smtClean="0"/>
              <a:t>водою</a:t>
            </a:r>
            <a:r>
              <a:rPr lang="en-US" dirty="0" smtClean="0"/>
              <a:t> (</a:t>
            </a:r>
            <a:r>
              <a:rPr lang="uk-UA" dirty="0" smtClean="0"/>
              <a:t>не менше 2мл)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Ознайомитися з теоретичними відомостями на с.213 підручника</a:t>
            </a:r>
            <a:endParaRPr lang="ru-RU" dirty="0"/>
          </a:p>
        </p:txBody>
      </p:sp>
      <p:pic>
        <p:nvPicPr>
          <p:cNvPr id="6146" name="Picture 2" descr="https://lh3.googleusercontent.com/NGa_-aNSFhWvEUrZXY6PYhAR60uM7GLjzEGaZIDiVHMKjQs0fy4OwGEkNHKhB_d8YVqypYlyH6zF_0ZXwQf5uYWPjMxNdb-8MAFkmZJu8ujfeteAU1o=w5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492180" cy="4780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Приступити до експерименту </a:t>
            </a:r>
            <a:r>
              <a:rPr lang="uk-UA" dirty="0" smtClean="0"/>
              <a:t>(інструкція на с 213 підручника)</a:t>
            </a:r>
            <a:endParaRPr lang="ru-RU" dirty="0"/>
          </a:p>
        </p:txBody>
      </p:sp>
      <p:pic>
        <p:nvPicPr>
          <p:cNvPr id="5122" name="Picture 2" descr="https://lh4.googleusercontent.com/iWR-stWsEW2kbVLmxVgWwwI_E00T0UWRfgG7hdMK1KRhrNGPUsH7zBA8dfULBj2zuO-_HfkdO0up7_MNIwKhApVcrwjsI5foupZmy5N1cVBvdXUd70M=w572"/>
          <p:cNvPicPr>
            <a:picLocks noChangeAspect="1" noChangeArrowheads="1"/>
          </p:cNvPicPr>
          <p:nvPr/>
        </p:nvPicPr>
        <p:blipFill>
          <a:blip r:embed="rId2" cstate="print"/>
          <a:srcRect b="10911"/>
          <a:stretch>
            <a:fillRect/>
          </a:stretch>
        </p:blipFill>
        <p:spPr bwMode="auto">
          <a:xfrm>
            <a:off x="123605" y="1556792"/>
            <a:ext cx="8902001" cy="446449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9512" y="5589240"/>
            <a:ext cx="8784976" cy="1152128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Підказка: діаметр отвору шприца 20 </a:t>
            </a:r>
            <a:r>
              <a:rPr kumimoji="0" lang="uk-U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мл</a:t>
            </a: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взяти 2 мм;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якщо менше, то 1,2 мм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" descr="C:\Users\Nata\Desktop\IMG_4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588125"/>
            <a:ext cx="3816424" cy="2862189"/>
          </a:xfrm>
          <a:prstGeom prst="rect">
            <a:avLst/>
          </a:prstGeom>
          <a:noFill/>
        </p:spPr>
      </p:pic>
      <p:pic>
        <p:nvPicPr>
          <p:cNvPr id="3073" name="Picture 1" descr="C:\Users\Nata\Desktop\IMG_4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3840601" cy="2880320"/>
          </a:xfrm>
          <a:prstGeom prst="rect">
            <a:avLst/>
          </a:prstGeom>
          <a:noFill/>
        </p:spPr>
      </p:pic>
      <p:pic>
        <p:nvPicPr>
          <p:cNvPr id="3074" name="Picture 2" descr="C:\Users\Nata\Desktop\IMG_49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73016"/>
            <a:ext cx="3840600" cy="2880320"/>
          </a:xfrm>
          <a:prstGeom prst="rect">
            <a:avLst/>
          </a:prstGeom>
          <a:noFill/>
        </p:spPr>
      </p:pic>
      <p:pic>
        <p:nvPicPr>
          <p:cNvPr id="3075" name="Picture 3" descr="C:\Users\Nata\Desktop\IMG_49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6026" y="332656"/>
            <a:ext cx="384060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305800" cy="358900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Заповнити таблицю та опрацювати результати експерименту.</a:t>
            </a:r>
            <a:br>
              <a:rPr lang="uk-UA" dirty="0" smtClean="0"/>
            </a:br>
            <a:r>
              <a:rPr lang="uk-UA" dirty="0" smtClean="0"/>
              <a:t>Проаналізувати експеримент та його результати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389208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Для виконання </a:t>
            </a: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творчого завдання: </a:t>
            </a:r>
            <a:b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dirty="0" smtClean="0"/>
              <a:t>1)</a:t>
            </a: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dirty="0" smtClean="0"/>
              <a:t>можна використати підігріту воду і воду, витриману в холодильнику (виявлення залежності поверхневого натягу рідини від температури);</a:t>
            </a:r>
            <a:br>
              <a:rPr lang="uk-UA" sz="4000" dirty="0" smtClean="0"/>
            </a:br>
            <a:r>
              <a:rPr lang="uk-UA" sz="4000" dirty="0" smtClean="0"/>
              <a:t>2) можна використати воду з розчиненою сіллю або цукром (виявлення залежності поверхневого натягу рідини від наявності в ній домішок)</a:t>
            </a:r>
            <a:endParaRPr lang="ru-RU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957160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Дати відповіді на контрольні запитання по темі (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 скористатись §33 підручника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b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У чому особливості стану молекули поверхневого шару рідини?</a:t>
            </a:r>
            <a:b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Чому рідина прагне набути форми кулі?</a:t>
            </a:r>
            <a:b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За яких умов рідина змочує поверхню твердого тіла? не змочує?</a:t>
            </a:r>
            <a:b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Навести приклади капілярних явищ.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707</TotalTime>
  <Words>116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Лабораторна робота №7 Вимірювання поверхневого натягу рідини</vt:lpstr>
      <vt:lpstr>Мета:  Навчальна. Формувати експериментальні уміння визначати поверхневий натяг рідини; формувати дослідницькі навички. Розвивальна. Сприяти: розвитку спостережливості, уваги, пам’яті, уяви, мислення; виробленню звички до планування своїх дій; формуванню вміння самостійно контролювати проміжні і кінцеві результати роботи; формуванню вміння організовувати своє робоче місце. Виховна. Виховувати охайність під час проведення експерименту, дбайливе ставлення до обладнання. </vt:lpstr>
      <vt:lpstr>Наочність і обладнання: штангенциркуль, медичний шприц об’ємом не менше 2мл без голки, зубочистка, склянка з дистильованою водою (не менше 2мл).</vt:lpstr>
      <vt:lpstr>Ознайомитися з теоретичними відомостями на с.213 підручника</vt:lpstr>
      <vt:lpstr>Приступити до експерименту (інструкція на с 213 підручника)</vt:lpstr>
      <vt:lpstr>Слайд 6</vt:lpstr>
      <vt:lpstr>Заповнити таблицю та опрацювати результати експерименту. Проаналізувати експеримент та його результати</vt:lpstr>
      <vt:lpstr>Для виконання творчого завдання:  1) можна використати підігріту воду і воду, витриману в холодильнику (виявлення залежності поверхневого натягу рідини від температури); 2) можна використати воду з розчиненою сіллю або цукром (виявлення залежності поверхневого натягу рідини від наявності в ній домішок)</vt:lpstr>
      <vt:lpstr>Дати відповіді на контрольні запитання по темі (можна скористатись §33 підручника):  1. У чому особливості стану молекули поверхневого шару рідини? 2. Чому рідина прагне набути форми кулі? 3. За яких умов рідина змочує поверхню твердого тіла? не змочує? 4. Навести приклади капілярних явищ.</vt:lpstr>
      <vt:lpstr>Провести свій експеримент, який демонструє поверхневий натяг рідини. (Фото або відео та опис досліду надіслати вчителю на додаткову оцінку)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 робота №7 Вимірювання поверхневого натягу рідини</dc:title>
  <dc:creator>Nata</dc:creator>
  <cp:lastModifiedBy>Nata</cp:lastModifiedBy>
  <cp:revision>73</cp:revision>
  <dcterms:created xsi:type="dcterms:W3CDTF">2020-04-03T13:35:58Z</dcterms:created>
  <dcterms:modified xsi:type="dcterms:W3CDTF">2020-04-09T12:31:07Z</dcterms:modified>
</cp:coreProperties>
</file>