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3" r:id="rId6"/>
    <p:sldId id="262" r:id="rId7"/>
    <p:sldId id="269" r:id="rId8"/>
    <p:sldId id="265" r:id="rId9"/>
    <p:sldId id="27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E1D"/>
    <a:srgbClr val="D68B1C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C1CB-EB5B-4098-9D4B-07575DCB327D}" type="datetimeFigureOut">
              <a:rPr lang="ru-RU" smtClean="0"/>
              <a:pPr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79CEF-1CDE-4440-B27E-FA1E1D733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55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27330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036825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6234E-69CC-47F1-B805-8900F4234349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1238-8DF7-48A0-9AEF-3F3C56944F56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EE1D-3604-4BBC-9B3D-35F2D0B87197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7C3A-0E3F-49BB-9392-975ABD265CB0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006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905A0-F63E-4B2B-89C6-52A4385FEE4E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1545" y="1544098"/>
            <a:ext cx="701619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EAB6-2B73-4326-A096-677E01F88F66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F20C-1EEB-42BB-9D36-B583347476F9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35F3-0474-4D01-A26D-6AC9580AB289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1706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4AD9-DAAC-4FD4-BFD0-8BA462AF5F55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8D2F-5115-45DF-94FF-0F802AD21FA9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D3019-3284-4273-BDE1-2DDD13339704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F422-50F2-4E85-9A1E-922FC4600BB5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3BE2-A268-4A1B-8D2A-907E6D4540FA}" type="datetime1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gormelika.com.ua/wp-content/uploads/2014/06/Igor-Melika-Rock-Crystal-Karpaty-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gormelika.com.ua/wp-content/uploads/2014/06/Igor-Melika-Rock-Crystal-Karpaty-1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gormelika.com.ua/wp-content/uploads/2014/06/Igor-Melika-Rock-Crystal-Karpaty-7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887116"/>
            <a:ext cx="8551480" cy="229057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latin typeface="Comic Sans MS" pitchFamily="66" charset="0"/>
              </a:rPr>
              <a:t>Гра </a:t>
            </a:r>
            <a:r>
              <a:rPr lang="en-US" sz="5400" b="1" dirty="0" smtClean="0">
                <a:latin typeface="Comic Sans MS" pitchFamily="66" charset="0"/>
              </a:rPr>
              <a:t>“</a:t>
            </a:r>
            <a:r>
              <a:rPr lang="uk-UA" sz="5400" b="1" dirty="0" smtClean="0">
                <a:latin typeface="Comic Sans MS" pitchFamily="66" charset="0"/>
              </a:rPr>
              <a:t>Незвичайні оксиди</a:t>
            </a:r>
            <a:r>
              <a:rPr lang="en-US" sz="5400" b="1" dirty="0" smtClean="0">
                <a:latin typeface="Comic Sans MS" pitchFamily="66" charset="0"/>
              </a:rPr>
              <a:t>”</a:t>
            </a:r>
            <a:endParaRPr 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390540" cy="15270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Раунд №8. Нагородження переможців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1413946174_nagrazhd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9870" y="2360065"/>
            <a:ext cx="2091849" cy="183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-85879117603539496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670" y="1749245"/>
            <a:ext cx="1138425" cy="1291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Winner-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7080" y="2512770"/>
            <a:ext cx="2364161" cy="3734410"/>
          </a:xfrm>
          <a:prstGeom prst="rect">
            <a:avLst/>
          </a:prstGeom>
        </p:spPr>
      </p:pic>
      <p:pic>
        <p:nvPicPr>
          <p:cNvPr id="9" name="Рисунок 8" descr="TcQlHMY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8475" y="3887115"/>
            <a:ext cx="2676525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>
    <p:fade thruBlk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207360"/>
            <a:ext cx="5344675" cy="335951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Ці прозорі кристали відомі всім ще з казки «Сніжна королева». </a:t>
            </a:r>
            <a:r>
              <a:rPr lang="uk-UA" dirty="0" err="1" smtClean="0">
                <a:latin typeface="Comic Sans MS" pitchFamily="66" charset="0"/>
              </a:rPr>
              <a:t>Кай</a:t>
            </a:r>
            <a:r>
              <a:rPr lang="uk-UA" dirty="0" smtClean="0">
                <a:latin typeface="Comic Sans MS" pitchFamily="66" charset="0"/>
              </a:rPr>
              <a:t> складав дивні </a:t>
            </a:r>
            <a:r>
              <a:rPr lang="uk-UA" dirty="0" smtClean="0">
                <a:latin typeface="Comic Sans MS" pitchFamily="66" charset="0"/>
              </a:rPr>
              <a:t>візерунки   з </a:t>
            </a:r>
            <a:r>
              <a:rPr lang="uk-UA" dirty="0" smtClean="0">
                <a:latin typeface="Comic Sans MS" pitchFamily="66" charset="0"/>
              </a:rPr>
              <a:t>них. Вони існують у природі тільки в певну пору року. Красиво </a:t>
            </a:r>
            <a:r>
              <a:rPr lang="uk-UA" dirty="0" smtClean="0">
                <a:latin typeface="Comic Sans MS" pitchFamily="66" charset="0"/>
              </a:rPr>
              <a:t>заломлюють </a:t>
            </a:r>
            <a:r>
              <a:rPr lang="uk-UA" dirty="0" smtClean="0">
                <a:latin typeface="Comic Sans MS" pitchFamily="66" charset="0"/>
              </a:rPr>
              <a:t>сонячні промені, тільки дуже їх бояться. Як </a:t>
            </a:r>
            <a:r>
              <a:rPr lang="uk-UA" dirty="0" smtClean="0">
                <a:latin typeface="Comic Sans MS" pitchFamily="66" charset="0"/>
              </a:rPr>
              <a:t>називають </a:t>
            </a:r>
            <a:r>
              <a:rPr lang="uk-UA" dirty="0" smtClean="0">
                <a:latin typeface="Comic Sans MS" pitchFamily="66" charset="0"/>
              </a:rPr>
              <a:t>ці кристали? </a:t>
            </a:r>
            <a:endParaRPr lang="ru-RU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555" y="1443835"/>
            <a:ext cx="778795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Раунд </a:t>
            </a:r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№1</a:t>
            </a:r>
            <a:r>
              <a:rPr lang="uk-UA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Кристали Сніжної королеви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5" name="Рисунок 4" descr="9636-ya.timkas-zima-azar-0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6345" y="2970885"/>
            <a:ext cx="2976781" cy="2137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443834"/>
            <a:ext cx="7329840" cy="10689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Раунд №2. Експериментальний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2512770"/>
            <a:ext cx="8246070" cy="274869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3200" b="1" dirty="0" smtClean="0"/>
              <a:t> </a:t>
            </a:r>
            <a:r>
              <a:rPr lang="uk-UA" b="1" dirty="0" smtClean="0">
                <a:latin typeface="Comic Sans MS" pitchFamily="66" charset="0"/>
              </a:rPr>
              <a:t>Вивчення властивостей кристалів Сніжної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uk-UA" b="1" dirty="0" smtClean="0">
                <a:latin typeface="Comic Sans MS" pitchFamily="66" charset="0"/>
              </a:rPr>
              <a:t>королеви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1. В одноразовий стакан 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і</a:t>
            </a:r>
            <a:r>
              <a:rPr lang="uk-UA" dirty="0" smtClean="0">
                <a:solidFill>
                  <a:srgbClr val="00B0F0"/>
                </a:solidFill>
                <a:latin typeface="Comic Sans MS" pitchFamily="66" charset="0"/>
              </a:rPr>
              <a:t>з </a:t>
            </a:r>
            <a:r>
              <a:rPr lang="uk-UA" dirty="0" smtClean="0">
                <a:solidFill>
                  <a:srgbClr val="00B0F0"/>
                </a:solidFill>
                <a:latin typeface="Comic Sans MS" pitchFamily="66" charset="0"/>
              </a:rPr>
              <a:t>холодною водою </a:t>
            </a:r>
            <a:r>
              <a:rPr lang="uk-UA" dirty="0" smtClean="0">
                <a:latin typeface="Comic Sans MS" pitchFamily="66" charset="0"/>
              </a:rPr>
              <a:t>опустити невеличкий кристалик. </a:t>
            </a:r>
            <a:r>
              <a:rPr lang="uk-UA" dirty="0" smtClean="0">
                <a:latin typeface="Comic Sans MS" pitchFamily="66" charset="0"/>
              </a:rPr>
              <a:t>Він... 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dirty="0" smtClean="0">
                <a:latin typeface="Comic Sans MS" pitchFamily="66" charset="0"/>
              </a:rPr>
              <a:t>2. В одноразовий стакан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і</a:t>
            </a:r>
            <a:r>
              <a:rPr lang="uk-UA" dirty="0" smtClean="0">
                <a:solidFill>
                  <a:srgbClr val="FFC000"/>
                </a:solidFill>
                <a:latin typeface="Comic Sans MS" pitchFamily="66" charset="0"/>
              </a:rPr>
              <a:t>з </a:t>
            </a:r>
            <a:r>
              <a:rPr lang="uk-UA" dirty="0" smtClean="0">
                <a:solidFill>
                  <a:srgbClr val="FFC000"/>
                </a:solidFill>
                <a:latin typeface="Comic Sans MS" pitchFamily="66" charset="0"/>
              </a:rPr>
              <a:t>гарячою водою </a:t>
            </a:r>
            <a:r>
              <a:rPr lang="uk-UA" dirty="0" smtClean="0">
                <a:latin typeface="Comic Sans MS" pitchFamily="66" charset="0"/>
              </a:rPr>
              <a:t>опустити кристалик. Він</a:t>
            </a:r>
            <a:r>
              <a:rPr lang="uk-UA" dirty="0" smtClean="0">
                <a:latin typeface="Comic Sans MS" pitchFamily="66" charset="0"/>
              </a:rPr>
              <a:t>…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FireShot-capture-006-flasks-on-Flickr-Photo-Sharing-www_flickr_com_photos_38069600@N08_3495254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7900" y="5108755"/>
            <a:ext cx="4733855" cy="159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химический-эксперимент-по-химии-181694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8805" y="1138425"/>
            <a:ext cx="1234385" cy="147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6" y="1291130"/>
            <a:ext cx="6108200" cy="47338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Comic Sans MS" pitchFamily="66" charset="0"/>
              </a:rPr>
              <a:t>Кристали Сніжної </a:t>
            </a:r>
            <a:r>
              <a:rPr lang="uk-UA" b="1" dirty="0" smtClean="0">
                <a:latin typeface="Comic Sans MS" pitchFamily="66" charset="0"/>
              </a:rPr>
              <a:t>королеви: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b="1" dirty="0" smtClean="0">
                <a:latin typeface="Comic Sans MS" pitchFamily="66" charset="0"/>
              </a:rPr>
              <a:t>Їх формула:</a:t>
            </a:r>
            <a:endParaRPr lang="ru-RU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b="1" dirty="0" smtClean="0">
                <a:latin typeface="Comic Sans MS" pitchFamily="66" charset="0"/>
              </a:rPr>
              <a:t>Властивості</a:t>
            </a:r>
            <a:r>
              <a:rPr lang="en-US" b="1" dirty="0" smtClean="0">
                <a:latin typeface="Comic Sans MS" pitchFamily="66" charset="0"/>
              </a:rPr>
              <a:t>: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  У воді …………………(будуть плавати або потонуть)                                              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Густина</a:t>
            </a:r>
            <a:r>
              <a:rPr lang="uk-UA" dirty="0" smtClean="0">
                <a:latin typeface="Comic Sans MS" pitchFamily="66" charset="0"/>
              </a:rPr>
              <a:t>……(</a:t>
            </a:r>
            <a:r>
              <a:rPr lang="uk-UA" dirty="0" smtClean="0">
                <a:latin typeface="Comic Sans MS" pitchFamily="66" charset="0"/>
              </a:rPr>
              <a:t>більше або менше 1</a:t>
            </a:r>
            <a:r>
              <a:rPr lang="uk-UA" dirty="0" smtClean="0">
                <a:latin typeface="Comic Sans MS" pitchFamily="66" charset="0"/>
              </a:rPr>
              <a:t>).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 У гарячій воді</a:t>
            </a:r>
            <a:r>
              <a:rPr lang="uk-UA" dirty="0" smtClean="0">
                <a:latin typeface="Comic Sans MS" pitchFamily="66" charset="0"/>
              </a:rPr>
              <a:t>……………(</a:t>
            </a:r>
            <a:r>
              <a:rPr lang="uk-UA" dirty="0" smtClean="0">
                <a:latin typeface="Comic Sans MS" pitchFamily="66" charset="0"/>
              </a:rPr>
              <a:t>будуть танути чи ні).</a:t>
            </a:r>
            <a:endParaRPr lang="ru-RU" dirty="0" smtClean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Їх </a:t>
            </a:r>
            <a:r>
              <a:rPr lang="uk-UA" dirty="0" smtClean="0">
                <a:latin typeface="Comic Sans MS" pitchFamily="66" charset="0"/>
              </a:rPr>
              <a:t>незвичайна </a:t>
            </a:r>
            <a:r>
              <a:rPr lang="uk-UA" dirty="0" smtClean="0">
                <a:latin typeface="Comic Sans MS" pitchFamily="66" charset="0"/>
              </a:rPr>
              <a:t>властивість………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7" name="Рисунок 6" descr="led-123-111-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838200"/>
            <a:ext cx="2887659" cy="2290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116418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9870" y="3887115"/>
            <a:ext cx="1832461" cy="2443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1443836"/>
            <a:ext cx="7329840" cy="91623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Раунд №3. Загадка Незнайки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2512771"/>
            <a:ext cx="6260905" cy="320680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Ці красиві прозорі кристали  в давнину називали «вічним льодом».  Стародавні греки вважали цей камінь льодом, замерзлим настільки, що його неможливо розтопити. Вони назвали мінерал «</a:t>
            </a:r>
            <a:r>
              <a:rPr lang="uk-UA" dirty="0" err="1" smtClean="0">
                <a:latin typeface="Comic Sans MS" pitchFamily="66" charset="0"/>
              </a:rPr>
              <a:t>кристаллосом</a:t>
            </a:r>
            <a:r>
              <a:rPr lang="uk-UA" dirty="0" smtClean="0">
                <a:latin typeface="Comic Sans MS" pitchFamily="66" charset="0"/>
              </a:rPr>
              <a:t>», що в перекладі означає лід. Густина кристалів = 2,65 г/см</a:t>
            </a:r>
            <a:r>
              <a:rPr lang="uk-UA" baseline="30000" dirty="0" smtClean="0">
                <a:latin typeface="Comic Sans MS" pitchFamily="66" charset="0"/>
              </a:rPr>
              <a:t>3</a:t>
            </a:r>
            <a:r>
              <a:rPr lang="uk-UA" dirty="0" smtClean="0">
                <a:latin typeface="Comic Sans MS" pitchFamily="66" charset="0"/>
              </a:rPr>
              <a:t>, </a:t>
            </a:r>
            <a:r>
              <a:rPr lang="uk-UA" dirty="0" smtClean="0">
                <a:latin typeface="Comic Sans MS" pitchFamily="66" charset="0"/>
              </a:rPr>
              <a:t>         </a:t>
            </a:r>
            <a:r>
              <a:rPr lang="ru-RU" dirty="0" err="1" smtClean="0">
                <a:latin typeface="Comic Sans MS" pitchFamily="66" charset="0"/>
              </a:rPr>
              <a:t>t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uk-UA" baseline="-25000" dirty="0" smtClean="0">
                <a:latin typeface="Comic Sans MS" pitchFamily="66" charset="0"/>
              </a:rPr>
              <a:t>пл. </a:t>
            </a:r>
            <a:r>
              <a:rPr lang="uk-UA" dirty="0" smtClean="0">
                <a:latin typeface="Comic Sans MS" pitchFamily="66" charset="0"/>
              </a:rPr>
              <a:t>=1570 </a:t>
            </a:r>
            <a:r>
              <a:rPr lang="uk-UA" baseline="30000" dirty="0" err="1" smtClean="0">
                <a:latin typeface="Comic Sans MS" pitchFamily="66" charset="0"/>
              </a:rPr>
              <a:t>о</a:t>
            </a:r>
            <a:r>
              <a:rPr lang="uk-UA" dirty="0" err="1" smtClean="0">
                <a:latin typeface="Comic Sans MS" pitchFamily="66" charset="0"/>
              </a:rPr>
              <a:t>С</a:t>
            </a:r>
            <a:r>
              <a:rPr lang="uk-UA" dirty="0" smtClean="0">
                <a:latin typeface="Comic Sans MS" pitchFamily="66" charset="0"/>
              </a:rPr>
              <a:t>.  Ці кристали зараз називають гірським кришталем. </a:t>
            </a:r>
            <a:r>
              <a:rPr lang="uk-UA" dirty="0" smtClean="0">
                <a:latin typeface="Comic Sans MS" pitchFamily="66" charset="0"/>
              </a:rPr>
              <a:t>             Яка </a:t>
            </a:r>
            <a:r>
              <a:rPr lang="uk-UA" dirty="0" smtClean="0">
                <a:latin typeface="Comic Sans MS" pitchFamily="66" charset="0"/>
              </a:rPr>
              <a:t>формула цих кристалів?</a:t>
            </a:r>
            <a:endParaRPr lang="ru-RU" dirty="0" smtClean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5" name="Рисунок 4" descr="http://igormelika.com.ua/wp-content/uploads/2014/06/Igor-Melika-Rock-Crystal-Karpaty-2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950" y="5374953"/>
            <a:ext cx="2250073" cy="1483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igormelika.com.ua/wp-content/uploads/2014/06/Igor-Melika-Rock-Crystal-Karpaty-7a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75" y="5261460"/>
            <a:ext cx="2443280" cy="1457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http://igormelika.com.ua/wp-content/uploads/2014/06/Igor-Melika-Rock-Crystal-Karpaty-1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51755" y="4650640"/>
            <a:ext cx="2739540" cy="1749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priklyucheniya-neznayki-i-ego-druze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26100" y="1291130"/>
            <a:ext cx="1374345" cy="1374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1901949"/>
            <a:ext cx="8229600" cy="473385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ArchUp">
              <a:avLst/>
            </a:prstTxWarp>
            <a:normAutofit/>
          </a:bodyPr>
          <a:lstStyle/>
          <a:p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Раунд №4. Гірський кришталь і лід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2490" y="2970885"/>
            <a:ext cx="7177135" cy="2970885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latin typeface="Comic Sans MS" pitchFamily="66" charset="0"/>
              </a:rPr>
              <a:t>У XVII ст. встановили, що гірський </a:t>
            </a:r>
            <a:r>
              <a:rPr lang="uk-UA" dirty="0" smtClean="0">
                <a:latin typeface="Comic Sans MS" pitchFamily="66" charset="0"/>
              </a:rPr>
              <a:t>кришталь — </a:t>
            </a:r>
            <a:r>
              <a:rPr lang="uk-UA" dirty="0" smtClean="0">
                <a:latin typeface="Comic Sans MS" pitchFamily="66" charset="0"/>
              </a:rPr>
              <a:t>таки камінь і ніякого відношення до льоду не має.</a:t>
            </a:r>
            <a:r>
              <a:rPr lang="uk-UA" i="1" dirty="0" smtClean="0"/>
              <a:t> Як можна експериментально довести, що гірський кришталь не є льодом?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Гірський кришта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" y="4803345"/>
            <a:ext cx="2443280" cy="1749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чорний гірський криштал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7165" y="5108755"/>
            <a:ext cx="1906905" cy="1381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1291130"/>
            <a:ext cx="8229600" cy="99029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Раунд №5. Ораторський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55" y="2818180"/>
            <a:ext cx="3664920" cy="259598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Цитрин</a:t>
            </a: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Аметист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77410" y="2790152"/>
            <a:ext cx="3817625" cy="36929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Моріон</a:t>
            </a:r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endParaRPr lang="uk-UA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Раухтопаз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2329" y="2207360"/>
            <a:ext cx="637706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32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Різновиди гірського кришталю</a:t>
            </a:r>
          </a:p>
        </p:txBody>
      </p:sp>
      <p:pic>
        <p:nvPicPr>
          <p:cNvPr id="7" name="Рисунок 6" descr="Цитри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720" y="2818180"/>
            <a:ext cx="2137870" cy="1832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Аметис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720" y="4803345"/>
            <a:ext cx="2137870" cy="1832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http://mail1.gems.org.ua/uk-ua/dovidnic/dragforpor/PublishingImages/Pages/%d0%9c%d0%be%d1%80%d1%96%d0%be%d0%bd/%d0%bc%d0%be%d1%80%d0%b8%d0%be%d0%bd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9870" y="2818180"/>
            <a:ext cx="2137870" cy="1832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Димчастий кварц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7165" y="5261460"/>
            <a:ext cx="2091852" cy="1439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-1"/>
            <a:ext cx="8246070" cy="129113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Раунд №6. Капітанський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1901950"/>
            <a:ext cx="6108199" cy="3970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000" dirty="0" smtClean="0"/>
              <a:t>Цей мінерал має назву </a:t>
            </a:r>
            <a:r>
              <a:rPr lang="uk-UA" sz="2000" b="1" dirty="0" smtClean="0"/>
              <a:t>східний </a:t>
            </a:r>
            <a:r>
              <a:rPr lang="uk-UA" sz="2000" b="1" dirty="0" smtClean="0"/>
              <a:t>алмаз, </a:t>
            </a:r>
            <a:r>
              <a:rPr lang="uk-UA" sz="2000" b="1" dirty="0" smtClean="0"/>
              <a:t>або корунд</a:t>
            </a:r>
            <a:r>
              <a:rPr lang="uk-UA" sz="2000" dirty="0" smtClean="0"/>
              <a:t>.  Він чудово може послужити  тим, хто прагне стати професіоналом у своїй діяльності. Фахівці вважають, що </a:t>
            </a:r>
            <a:r>
              <a:rPr lang="uk-UA" sz="2000" b="1" dirty="0" smtClean="0"/>
              <a:t>корунд</a:t>
            </a:r>
            <a:r>
              <a:rPr lang="uk-UA" sz="2000" dirty="0" smtClean="0"/>
              <a:t> просто необхідно носити школярам і студентам, оскільки він сприяє розвитку посидючості </a:t>
            </a:r>
            <a:r>
              <a:rPr lang="uk-UA" sz="2000" dirty="0" smtClean="0"/>
              <a:t>та </a:t>
            </a:r>
            <a:r>
              <a:rPr lang="uk-UA" sz="2000" dirty="0" smtClean="0"/>
              <a:t>кращому засвоєнню знань.</a:t>
            </a:r>
          </a:p>
          <a:p>
            <a:pPr algn="ctr">
              <a:buNone/>
            </a:pPr>
            <a:r>
              <a:rPr lang="ru-RU" sz="2000" dirty="0" smtClean="0"/>
              <a:t>  </a:t>
            </a:r>
          </a:p>
          <a:p>
            <a:pPr algn="ctr">
              <a:buNone/>
            </a:pPr>
            <a:r>
              <a:rPr lang="uk-UA" sz="2000" b="1" dirty="0" smtClean="0"/>
              <a:t>Сучасні дослідження показали, що мінерал містить два елементи: Алюміній і </a:t>
            </a:r>
            <a:r>
              <a:rPr lang="uk-UA" sz="2000" b="1" dirty="0" err="1" smtClean="0"/>
              <a:t>Оксиген</a:t>
            </a:r>
            <a:r>
              <a:rPr lang="uk-UA" sz="2000" b="1" dirty="0" smtClean="0"/>
              <a:t>. Маси цих елементів відносяться як 9:8. </a:t>
            </a:r>
            <a:r>
              <a:rPr lang="uk-UA" sz="2000" b="1" dirty="0" smtClean="0"/>
              <a:t>Визначте </a:t>
            </a:r>
            <a:r>
              <a:rPr lang="uk-UA" sz="2000" b="1" dirty="0" smtClean="0"/>
              <a:t>формулу цього </a:t>
            </a:r>
            <a:r>
              <a:rPr lang="uk-UA" sz="2000" b="1" dirty="0" smtClean="0"/>
              <a:t>мінералу.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7900" y="985720"/>
            <a:ext cx="4581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Східний алмаз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Корун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460" y="1749245"/>
            <a:ext cx="2549967" cy="1832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m-corun_7_3280_R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4460" y="4039821"/>
            <a:ext cx="2548199" cy="1832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3834"/>
            <a:ext cx="7779720" cy="167975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 smtClean="0">
                <a:latin typeface="Comic Sans MS" pitchFamily="66" charset="0"/>
              </a:rPr>
              <a:t>Раунд №7. Домашні знахідки. Незвичайні оксиди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yshkolymnyie-animirovannyie-kartinki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670" y="2970885"/>
            <a:ext cx="2546580" cy="3206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Рисунок 5" descr="img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9870" y="2360065"/>
            <a:ext cx="1523810" cy="173333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358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Гра “Незвичайні оксиди”</vt:lpstr>
      <vt:lpstr>Слайд 2</vt:lpstr>
      <vt:lpstr>Раунд №2. Експериментальний</vt:lpstr>
      <vt:lpstr>Слайд 4</vt:lpstr>
      <vt:lpstr>Раунд №3. Загадка Незнайки</vt:lpstr>
      <vt:lpstr>Раунд №4. Гірський кришталь і лід</vt:lpstr>
      <vt:lpstr>Раунд №5. Ораторський</vt:lpstr>
      <vt:lpstr>Раунд №6. Капітанський</vt:lpstr>
      <vt:lpstr>Раунд №7. Домашні знахідки. Незвичайні оксиди</vt:lpstr>
      <vt:lpstr>Раунд №8. Нагородження переможців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Home</cp:lastModifiedBy>
  <cp:revision>48</cp:revision>
  <dcterms:created xsi:type="dcterms:W3CDTF">2013-08-21T19:17:07Z</dcterms:created>
  <dcterms:modified xsi:type="dcterms:W3CDTF">2015-05-19T20:01:29Z</dcterms:modified>
</cp:coreProperties>
</file>