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63" r:id="rId12"/>
    <p:sldId id="264" r:id="rId13"/>
    <p:sldId id="272" r:id="rId14"/>
    <p:sldId id="274" r:id="rId15"/>
    <p:sldId id="271" r:id="rId16"/>
    <p:sldId id="273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571604" y="285728"/>
            <a:ext cx="6858048" cy="6208611"/>
            <a:chOff x="576279" y="-204925"/>
            <a:chExt cx="7396621" cy="704674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07423" y="-204925"/>
              <a:ext cx="7165477" cy="42966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6000" b="1" dirty="0" smtClean="0"/>
                <a:t>Загальні відомості про мінеральні добрива.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76279" y="6038374"/>
              <a:ext cx="5084703" cy="803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0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Теребіленко</a:t>
              </a:r>
              <a:r>
                <a:rPr lang="uk-UA" sz="20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Л.В.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0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вчитель хімії </a:t>
              </a:r>
              <a:endParaRPr lang="ru-RU" sz="20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14686"/>
            <a:ext cx="3515117" cy="2571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7572375" cy="1131888"/>
          </a:xfrm>
        </p:spPr>
        <p:txBody>
          <a:bodyPr/>
          <a:lstStyle/>
          <a:p>
            <a:pPr eaLnBrk="1" hangingPunct="1"/>
            <a:r>
              <a:rPr lang="uk-UA" smtClean="0"/>
              <a:t>Виробництво добрив в Україні</a:t>
            </a: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500188" y="928688"/>
            <a:ext cx="7643812" cy="4525962"/>
          </a:xfrm>
        </p:spPr>
        <p:txBody>
          <a:bodyPr/>
          <a:lstStyle/>
          <a:p>
            <a:pPr eaLnBrk="1" hangingPunct="1"/>
            <a:r>
              <a:rPr lang="uk-UA" sz="2000" smtClean="0"/>
              <a:t>У нашій країні найбільше виробляють азотних добрив. Як сировину використовують азот, що входить до складу повітря. </a:t>
            </a:r>
            <a:endParaRPr lang="ru-RU" sz="2000" smtClean="0"/>
          </a:p>
          <a:p>
            <a:pPr eaLnBrk="1" hangingPunct="1"/>
            <a:r>
              <a:rPr lang="uk-UA" sz="2000" smtClean="0"/>
              <a:t>Виробництво азотних добрив зосереджено на Донбасі й Придніпров’ї. Сировиною для виробництва калійних добрив є природні калієві солі вітчизняних родовищ. </a:t>
            </a:r>
          </a:p>
          <a:p>
            <a:pPr eaLnBrk="1" hangingPunct="1"/>
            <a:r>
              <a:rPr lang="uk-UA" sz="2000" smtClean="0"/>
              <a:t>Промислове виробництво калійних добрив сконцентроване в Західній Україні, оскільки там найбільші родовища калійних солей: Калусько - Глинське, Стебницьке й Бориславське. Видобувають калійні солі й на Донбасі, поблизу міст Слов’янська та Артемівська.</a:t>
            </a:r>
            <a:endParaRPr lang="ru-RU" sz="2000" smtClean="0"/>
          </a:p>
        </p:txBody>
      </p:sp>
      <p:pic>
        <p:nvPicPr>
          <p:cNvPr id="24580" name="Picture 2" descr="&amp;Kcy;&amp;acy;&amp;rcy;&amp;tcy;&amp;icy;&amp;ncy;&amp;kcy;&amp;acy; 14 &amp;icy;&amp;zcy; 1280"/>
          <p:cNvPicPr>
            <a:picLocks noChangeAspect="1" noChangeArrowheads="1"/>
          </p:cNvPicPr>
          <p:nvPr/>
        </p:nvPicPr>
        <p:blipFill>
          <a:blip r:embed="rId2"/>
          <a:srcRect b="14787"/>
          <a:stretch>
            <a:fillRect/>
          </a:stretch>
        </p:blipFill>
        <p:spPr bwMode="auto">
          <a:xfrm>
            <a:off x="3857620" y="3786190"/>
            <a:ext cx="50768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МІНЕРАЛЬНІ ДОБРИ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429132"/>
            <a:ext cx="2666977" cy="15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Класифікація</a:t>
            </a:r>
            <a:r>
              <a:rPr lang="ru-RU" b="1" dirty="0" smtClean="0"/>
              <a:t> </a:t>
            </a:r>
            <a:r>
              <a:rPr lang="ru-RU" b="1" dirty="0" err="1" smtClean="0"/>
              <a:t>ґрунтів</a:t>
            </a:r>
            <a:r>
              <a:rPr lang="ru-RU" b="1" dirty="0" smtClean="0"/>
              <a:t> за </a:t>
            </a:r>
            <a:r>
              <a:rPr lang="ru-RU" b="1" dirty="0" err="1" smtClean="0"/>
              <a:t>кислотністю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71604" y="1600200"/>
          <a:ext cx="71151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598"/>
                <a:gridCol w="35575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/>
                        <a:t>Ґрунт</a:t>
                      </a:r>
                      <a:endParaRPr lang="ru-RU" sz="2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/>
                        <a:t>Значення</a:t>
                      </a:r>
                      <a:r>
                        <a:rPr lang="ru-RU" sz="2400" b="1" dirty="0"/>
                        <a:t> </a:t>
                      </a:r>
                      <a:r>
                        <a:rPr lang="en-US" sz="2400" b="1" dirty="0"/>
                        <a:t>pH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/>
                        <a:t>Сильнокислий</a:t>
                      </a:r>
                      <a:endParaRPr lang="ru-RU" sz="2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&lt; 5,4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Кислий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5,4—5,7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Слабкокислий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5,8—6,2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Нейтральний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6,3—7,3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Лужний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&gt; 7,3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18" y="3857628"/>
            <a:ext cx="678661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Кислотність</a:t>
            </a:r>
            <a:r>
              <a:rPr lang="ru-RU" sz="2400" b="1" dirty="0" smtClean="0">
                <a:solidFill>
                  <a:srgbClr val="FF0000"/>
                </a:solidFill>
              </a:rPr>
              <a:t> грунту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dirty="0" err="1" smtClean="0">
                <a:solidFill>
                  <a:srgbClr val="FF0000"/>
                </a:solidFill>
              </a:rPr>
              <a:t>обумовлена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підвищеною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концентрацією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іонів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водню</a:t>
            </a:r>
            <a:r>
              <a:rPr lang="ru-RU" sz="2400" dirty="0" smtClean="0">
                <a:solidFill>
                  <a:srgbClr val="FF0000"/>
                </a:solidFill>
              </a:rPr>
              <a:t> у </a:t>
            </a:r>
            <a:r>
              <a:rPr lang="ru-RU" sz="2400" dirty="0" err="1" smtClean="0">
                <a:solidFill>
                  <a:srgbClr val="FF0000"/>
                </a:solidFill>
              </a:rPr>
              <a:t>ґрунтовому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середовищі</a:t>
            </a:r>
            <a:r>
              <a:rPr lang="ru-RU" sz="2400" dirty="0" smtClean="0">
                <a:solidFill>
                  <a:srgbClr val="FF0000"/>
                </a:solidFill>
              </a:rPr>
              <a:t>. Вона </a:t>
            </a:r>
            <a:r>
              <a:rPr lang="ru-RU" sz="2400" dirty="0" err="1" smtClean="0">
                <a:solidFill>
                  <a:srgbClr val="FF0000"/>
                </a:solidFill>
              </a:rPr>
              <a:t>визначається</a:t>
            </a:r>
            <a:r>
              <a:rPr lang="ru-RU" sz="2400" dirty="0" smtClean="0">
                <a:solidFill>
                  <a:srgbClr val="FF0000"/>
                </a:solidFill>
              </a:rPr>
              <a:t> у </a:t>
            </a:r>
            <a:r>
              <a:rPr lang="ru-RU" sz="2400" dirty="0" err="1" smtClean="0">
                <a:solidFill>
                  <a:srgbClr val="FF0000"/>
                </a:solidFill>
              </a:rPr>
              <a:t>водній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витяжці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ґрунту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вимірюється</a:t>
            </a:r>
            <a:r>
              <a:rPr lang="ru-RU" sz="2400" dirty="0" smtClean="0">
                <a:solidFill>
                  <a:srgbClr val="FF0000"/>
                </a:solidFill>
              </a:rPr>
              <a:t> величиною </a:t>
            </a:r>
            <a:r>
              <a:rPr lang="ru-RU" sz="2400" dirty="0" err="1" smtClean="0">
                <a:solidFill>
                  <a:srgbClr val="FF0000"/>
                </a:solidFill>
              </a:rPr>
              <a:t>рН</a:t>
            </a:r>
            <a:r>
              <a:rPr lang="ru-RU" sz="2400" dirty="0" smtClean="0">
                <a:solidFill>
                  <a:srgbClr val="FF0000"/>
                </a:solidFill>
              </a:rPr>
              <a:t>, яка </a:t>
            </a:r>
            <a:r>
              <a:rPr lang="ru-RU" sz="2400" dirty="0" err="1" smtClean="0">
                <a:solidFill>
                  <a:srgbClr val="FF0000"/>
                </a:solidFill>
              </a:rPr>
              <a:t>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зворотною</a:t>
            </a:r>
            <a:r>
              <a:rPr lang="ru-RU" sz="2400" dirty="0" smtClean="0">
                <a:solidFill>
                  <a:srgbClr val="FF0000"/>
                </a:solidFill>
              </a:rPr>
              <a:t> величиною </a:t>
            </a:r>
            <a:r>
              <a:rPr lang="ru-RU" sz="2400" dirty="0" err="1" smtClean="0">
                <a:solidFill>
                  <a:srgbClr val="FF0000"/>
                </a:solidFill>
              </a:rPr>
              <a:t>концентрації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іонів</a:t>
            </a:r>
            <a:r>
              <a:rPr lang="ru-RU" sz="2400" dirty="0" smtClean="0">
                <a:solidFill>
                  <a:srgbClr val="FF0000"/>
                </a:solidFill>
              </a:rPr>
              <a:t> Н</a:t>
            </a:r>
            <a:r>
              <a:rPr lang="ru-RU" sz="2400" baseline="30000" dirty="0" smtClean="0">
                <a:solidFill>
                  <a:srgbClr val="FF0000"/>
                </a:solidFill>
              </a:rPr>
              <a:t>+</a:t>
            </a:r>
            <a:r>
              <a:rPr lang="ru-RU" sz="2400" dirty="0" smtClean="0">
                <a:solidFill>
                  <a:srgbClr val="FF0000"/>
                </a:solidFill>
              </a:rPr>
              <a:t> у </a:t>
            </a:r>
            <a:r>
              <a:rPr lang="ru-RU" sz="2400" dirty="0" err="1" smtClean="0">
                <a:solidFill>
                  <a:srgbClr val="FF0000"/>
                </a:solidFill>
              </a:rPr>
              <a:t>розчині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z="2800" b="1" dirty="0" smtClean="0"/>
              <a:t>ВПЛИВ ЗМІНИ КИСЛОТНОСТІ ГРУНТУ НА РОСЛИНИ</a:t>
            </a:r>
            <a:endParaRPr lang="ru-RU" sz="28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14824" t="30273" r="70278" b="25781"/>
          <a:stretch>
            <a:fillRect/>
          </a:stretch>
        </p:blipFill>
        <p:spPr bwMode="auto">
          <a:xfrm>
            <a:off x="1500166" y="1285860"/>
            <a:ext cx="2867050" cy="47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904" t="34657" r="67197" b="45894"/>
          <a:stretch>
            <a:fillRect/>
          </a:stretch>
        </p:blipFill>
        <p:spPr bwMode="auto">
          <a:xfrm>
            <a:off x="4286248" y="3429000"/>
            <a:ext cx="452657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Агролайфхак: как при помощи доломита понизить кислотность почвы фото, иллюстра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2"/>
            <a:ext cx="3738582" cy="223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idx="1"/>
          </p:nvPr>
        </p:nvSpPr>
        <p:spPr>
          <a:xfrm>
            <a:off x="1785938" y="500063"/>
            <a:ext cx="6900862" cy="5554662"/>
          </a:xfrm>
        </p:spPr>
        <p:txBody>
          <a:bodyPr/>
          <a:lstStyle/>
          <a:p>
            <a:pPr eaLnBrk="1" hangingPunct="1"/>
            <a:r>
              <a:rPr lang="uk-UA" smtClean="0"/>
              <a:t>Кімнатні рослини підживлюють розчином спеціально підібраної суміші добрив навесні та на початку літа.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2531" name="Picture 2" descr="&amp;Kcy;&amp;acy;&amp;rcy;&amp;tcy;&amp;icy;&amp;ncy;&amp;kcy;&amp;acy; 3 &amp;icy;&amp;zcy; 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95500"/>
            <a:ext cx="492918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/>
          <a:lstStyle/>
          <a:p>
            <a:r>
              <a:rPr lang="ru-RU" sz="2800" b="1" dirty="0" err="1" smtClean="0"/>
              <a:t>Забруднення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навколишнього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середовища</a:t>
            </a:r>
            <a:r>
              <a:rPr lang="ru-RU" sz="2800" b="1" dirty="0" smtClean="0"/>
              <a:t> 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571612"/>
            <a:ext cx="56436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порушення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зберігання</a:t>
            </a:r>
            <a:r>
              <a:rPr lang="ru-RU" sz="2000" b="1" dirty="0" smtClean="0">
                <a:solidFill>
                  <a:schemeClr val="tx1"/>
                </a:solidFill>
              </a:rPr>
              <a:t>, та </a:t>
            </a:r>
            <a:r>
              <a:rPr lang="ru-RU" sz="2000" b="1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мінеральних</a:t>
            </a:r>
            <a:r>
              <a:rPr lang="ru-RU" sz="2000" b="1" dirty="0" smtClean="0">
                <a:solidFill>
                  <a:schemeClr val="tx1"/>
                </a:solidFill>
              </a:rPr>
              <a:t> добрив. 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643182"/>
            <a:ext cx="56436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через </a:t>
            </a:r>
            <a:r>
              <a:rPr lang="ru-RU" dirty="0" err="1" smtClean="0">
                <a:solidFill>
                  <a:srgbClr val="FFFF00"/>
                </a:solidFill>
              </a:rPr>
              <a:t>недосконалість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властивостей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хімічного</a:t>
            </a:r>
            <a:r>
              <a:rPr lang="ru-RU" dirty="0" smtClean="0">
                <a:solidFill>
                  <a:srgbClr val="FFFF00"/>
                </a:solidFill>
              </a:rPr>
              <a:t> складу добрив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714356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err="1" smtClean="0"/>
              <a:t>Забруднення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навколишнього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середовища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використанні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добрив </a:t>
            </a:r>
            <a:r>
              <a:rPr lang="ru-RU" sz="2000" b="1" dirty="0" err="1" smtClean="0"/>
              <a:t>відбувається</a:t>
            </a:r>
            <a:r>
              <a:rPr lang="ru-RU" sz="2000" b="1" dirty="0" smtClean="0"/>
              <a:t> в основному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929066"/>
            <a:ext cx="564360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фосфорні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добрива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призводять</a:t>
            </a:r>
            <a:r>
              <a:rPr lang="ru-RU" dirty="0" smtClean="0">
                <a:solidFill>
                  <a:srgbClr val="FF0000"/>
                </a:solidFill>
              </a:rPr>
              <a:t> до </a:t>
            </a:r>
            <a:r>
              <a:rPr lang="ru-RU" dirty="0" err="1" smtClean="0">
                <a:solidFill>
                  <a:srgbClr val="FF0000"/>
                </a:solidFill>
              </a:rPr>
              <a:t>збільшення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накопичення</a:t>
            </a:r>
            <a:r>
              <a:rPr lang="ru-RU" dirty="0" smtClean="0">
                <a:solidFill>
                  <a:srgbClr val="FF0000"/>
                </a:solidFill>
              </a:rPr>
              <a:t> фосфору у </a:t>
            </a:r>
            <a:r>
              <a:rPr lang="ru-RU" dirty="0" err="1" smtClean="0">
                <a:solidFill>
                  <a:srgbClr val="FF0000"/>
                </a:solidFill>
              </a:rPr>
              <a:t>водних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об'єктах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нагромадження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 водному </a:t>
            </a:r>
            <a:r>
              <a:rPr lang="ru-RU" dirty="0" err="1" smtClean="0">
                <a:solidFill>
                  <a:srgbClr val="FF0000"/>
                </a:solidFill>
              </a:rPr>
              <a:t>середовищі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значних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кількостях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викликає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еутрофікацію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заростання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err="1" smtClean="0">
                <a:solidFill>
                  <a:srgbClr val="FF0000"/>
                </a:solidFill>
              </a:rPr>
              <a:t>водойм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429264"/>
            <a:ext cx="571504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Нітрати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нітратредуктази</a:t>
            </a:r>
            <a:r>
              <a:rPr lang="ru-RU" dirty="0" smtClean="0"/>
              <a:t> </a:t>
            </a:r>
            <a:r>
              <a:rPr lang="ru-RU" dirty="0" err="1" smtClean="0"/>
              <a:t>мікрофлори</a:t>
            </a:r>
            <a:r>
              <a:rPr lang="ru-RU" dirty="0" smtClean="0"/>
              <a:t> травного тракту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перетворюються</a:t>
            </a:r>
            <a:r>
              <a:rPr lang="ru-RU" dirty="0" smtClean="0"/>
              <a:t> на </a:t>
            </a:r>
            <a:r>
              <a:rPr lang="ru-RU" dirty="0" err="1" smtClean="0"/>
              <a:t>нітрити,які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586394" cy="857272"/>
          </a:xfrm>
        </p:spPr>
        <p:txBody>
          <a:bodyPr/>
          <a:lstStyle/>
          <a:p>
            <a:r>
              <a:rPr lang="uk-UA" dirty="0" smtClean="0"/>
              <a:t>Висновки :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762" t="11996" r="6516" b="50122"/>
          <a:stretch>
            <a:fillRect/>
          </a:stretch>
        </p:blipFill>
        <p:spPr bwMode="auto">
          <a:xfrm>
            <a:off x="4857752" y="1142984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https://vrutmilife.com/wp-content/uploads/2017/04/original-23-730x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3929090" cy="2454336"/>
          </a:xfrm>
          <a:prstGeom prst="rect">
            <a:avLst/>
          </a:prstGeom>
          <a:noFill/>
        </p:spPr>
      </p:pic>
      <p:sp>
        <p:nvSpPr>
          <p:cNvPr id="5" name="Шестиугольник 4"/>
          <p:cNvSpPr/>
          <p:nvPr/>
        </p:nvSpPr>
        <p:spPr>
          <a:xfrm>
            <a:off x="857224" y="785794"/>
            <a:ext cx="4357718" cy="57150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Мінеральнідобрива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вироби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однієї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галузей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хімічної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що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містять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поживні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елементи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потрібні</a:t>
            </a:r>
            <a:r>
              <a:rPr lang="ru-RU" sz="2000" dirty="0" smtClean="0">
                <a:solidFill>
                  <a:schemeClr val="tx1"/>
                </a:solidFill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</a:rPr>
              <a:t>сільського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господарства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штучних</a:t>
            </a:r>
            <a:r>
              <a:rPr lang="ru-RU" sz="2000" dirty="0" smtClean="0">
                <a:solidFill>
                  <a:schemeClr val="tx1"/>
                </a:solidFill>
              </a:rPr>
              <a:t> добрив </a:t>
            </a:r>
            <a:r>
              <a:rPr lang="ru-RU" sz="2000" dirty="0" err="1" smtClean="0">
                <a:solidFill>
                  <a:schemeClr val="tx1"/>
                </a:solidFill>
              </a:rPr>
              <a:t>сприяє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збільшенню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врожайності</a:t>
            </a:r>
            <a:r>
              <a:rPr lang="ru-RU" sz="2000" dirty="0" smtClean="0">
                <a:solidFill>
                  <a:schemeClr val="tx1"/>
                </a:solidFill>
              </a:rPr>
              <a:t> с.-г. культур, </a:t>
            </a:r>
            <a:r>
              <a:rPr lang="ru-RU" sz="2000" dirty="0" err="1" smtClean="0">
                <a:solidFill>
                  <a:schemeClr val="tx1"/>
                </a:solidFill>
              </a:rPr>
              <a:t>покращенню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якості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продукції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спричиняється</a:t>
            </a:r>
            <a:r>
              <a:rPr lang="ru-RU" sz="2000" dirty="0" smtClean="0">
                <a:solidFill>
                  <a:schemeClr val="tx1"/>
                </a:solidFill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</a:rPr>
              <a:t>підвищення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стійкости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рослин</a:t>
            </a: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несприятливих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кліматичних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умовах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Завдання</a:t>
            </a:r>
            <a:r>
              <a:rPr lang="ru-RU" dirty="0" smtClean="0"/>
              <a:t> :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714500" y="1214438"/>
            <a:ext cx="7215188" cy="5286375"/>
          </a:xfrm>
        </p:spPr>
        <p:txBody>
          <a:bodyPr/>
          <a:lstStyle/>
          <a:p>
            <a:pPr eaLnBrk="1" hangingPunct="1"/>
            <a:r>
              <a:rPr lang="uk-UA" sz="2400" dirty="0" smtClean="0"/>
              <a:t>У якому з нітратних добрив — амонійній селітрі чи кальцієвій селітрі — вміст поживної речовини більший?</a:t>
            </a:r>
          </a:p>
          <a:p>
            <a:pPr eaLnBrk="1" hangingPunct="1"/>
            <a:r>
              <a:rPr lang="uk-UA" sz="2400" dirty="0" smtClean="0"/>
              <a:t>Записати рівняння перетворень за допомогою яких виробляють азотні добрива, якщо схема їх виробництва така:</a:t>
            </a:r>
            <a:endParaRPr lang="ru-RU" sz="2400" dirty="0" smtClean="0"/>
          </a:p>
          <a:p>
            <a:pPr algn="ctr" eaLnBrk="1" hangingPunct="1">
              <a:buFont typeface="Arial" charset="0"/>
              <a:buNone/>
            </a:pPr>
            <a:r>
              <a:rPr lang="uk-UA" sz="2400" dirty="0" smtClean="0"/>
              <a:t>азот → амоніак → нітроген(ІІ) оксид →  нітроген(ІV) оксид → нітратна кислота  →  калій нітрат</a:t>
            </a:r>
          </a:p>
          <a:p>
            <a:pPr eaLnBrk="1" hangingPunct="1"/>
            <a:r>
              <a:rPr lang="ru-RU" sz="2400" dirty="0" err="1" smtClean="0"/>
              <a:t>Напишіть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молекулярній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йонних</a:t>
            </a:r>
            <a:r>
              <a:rPr lang="ru-RU" sz="2400" dirty="0" smtClean="0"/>
              <a:t> формах таких </a:t>
            </a:r>
            <a:r>
              <a:rPr lang="ru-RU" sz="2400" dirty="0" err="1" smtClean="0"/>
              <a:t>реакцій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а)</a:t>
            </a:r>
            <a:r>
              <a:rPr lang="en-US" sz="2400" dirty="0" smtClean="0"/>
              <a:t> </a:t>
            </a:r>
            <a:r>
              <a:rPr lang="ru-RU" sz="2400" dirty="0" smtClean="0"/>
              <a:t> фосфат </a:t>
            </a:r>
            <a:r>
              <a:rPr lang="ru-RU" sz="2400" dirty="0" err="1" smtClean="0"/>
              <a:t>калію</a:t>
            </a:r>
            <a:r>
              <a:rPr lang="ru-RU" sz="2400" dirty="0" smtClean="0"/>
              <a:t> + </a:t>
            </a:r>
            <a:r>
              <a:rPr lang="ru-RU" sz="2400" dirty="0" err="1" smtClean="0"/>
              <a:t>нітрат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барію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б)</a:t>
            </a:r>
            <a:r>
              <a:rPr lang="en-US" sz="2400" dirty="0" smtClean="0"/>
              <a:t> </a:t>
            </a:r>
            <a:r>
              <a:rPr lang="ru-RU" sz="2400" dirty="0" smtClean="0"/>
              <a:t> фосфат </a:t>
            </a:r>
            <a:r>
              <a:rPr lang="ru-RU" sz="2400" dirty="0" err="1" smtClean="0"/>
              <a:t>кальцію</a:t>
            </a:r>
            <a:r>
              <a:rPr lang="ru-RU" sz="2400" dirty="0" smtClean="0"/>
              <a:t> + </a:t>
            </a:r>
            <a:r>
              <a:rPr lang="ru-RU" sz="2400" dirty="0" err="1" smtClean="0"/>
              <a:t>сульфатна</a:t>
            </a:r>
            <a:r>
              <a:rPr lang="ru-RU" sz="2400" dirty="0" smtClean="0"/>
              <a:t> кислота;</a:t>
            </a:r>
            <a:br>
              <a:rPr lang="ru-RU" sz="2400" dirty="0" smtClean="0"/>
            </a:br>
            <a:r>
              <a:rPr lang="ru-RU" sz="2400" dirty="0" smtClean="0"/>
              <a:t>в) фосфат </a:t>
            </a:r>
            <a:r>
              <a:rPr lang="ru-RU" sz="2400" dirty="0" err="1" smtClean="0"/>
              <a:t>кальцію</a:t>
            </a:r>
            <a:r>
              <a:rPr lang="ru-RU" sz="2400" dirty="0" smtClean="0"/>
              <a:t> + </a:t>
            </a:r>
            <a:r>
              <a:rPr lang="ru-RU" sz="2400" dirty="0" err="1" smtClean="0"/>
              <a:t>фосфатна</a:t>
            </a:r>
            <a:r>
              <a:rPr lang="ru-RU" sz="2400" dirty="0" smtClean="0"/>
              <a:t> кислота.</a:t>
            </a:r>
            <a:br>
              <a:rPr lang="ru-RU" sz="2400" dirty="0" smtClean="0"/>
            </a:br>
            <a:endParaRPr lang="ru-RU" sz="2400" b="1" i="1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928794" y="714356"/>
            <a:ext cx="6786611" cy="4929223"/>
            <a:chOff x="607488" y="1344094"/>
            <a:chExt cx="7925326" cy="5138028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237559"/>
              <a:chOff x="607288" y="-815361"/>
              <a:chExt cx="7925152" cy="529717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3928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Вы можете использовать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данное оформление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для создания своих презентаций,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но в своей презентации вы должны указать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источник шаблона: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  <a:cs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Arial" charset="0"/>
                  </a:rPr>
                  <a:t>Фокина Лидия Петровна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Arial" charset="0"/>
                  </a:rPr>
                  <a:t>учитель начальных классов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Arial" charset="0"/>
                  </a:rPr>
                  <a:t>МКОУ «СОШ ст. Евсино»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Arial" charset="0"/>
                  </a:rPr>
                  <a:t>Искитимского</a:t>
                </a:r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Arial" charset="0"/>
                  </a:rPr>
                  <a:t> района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Arial" charset="0"/>
                  </a:rPr>
                  <a:t>Новосибирской области</a:t>
                </a:r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1366078" y="3885681"/>
                <a:ext cx="6491880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Сайт </a:t>
                </a:r>
                <a:r>
                  <a:rPr lang="en-US" sz="200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  <a:hlinkClick r:id="rId2"/>
                  </a:rPr>
                  <a:t>http://pedsovet.su/</a:t>
                </a:r>
                <a:r>
                  <a:rPr lang="ru-RU" sz="200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710123" y="6093296"/>
              <a:ext cx="5968891" cy="388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СПАСИБО АВТОРАМ ФОНОВ И КАРТИНОК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uk-UA" sz="3600" b="1" dirty="0" err="1" smtClean="0"/>
              <a:t>ГРУНТ</a:t>
            </a:r>
            <a:r>
              <a:rPr lang="uk-UA" sz="3600" b="1" dirty="0" smtClean="0"/>
              <a:t> – </a:t>
            </a:r>
            <a:r>
              <a:rPr lang="uk-UA" sz="2800" b="1" dirty="0" smtClean="0"/>
              <a:t>основне джерело забезпечення рослин поживними речовинами</a:t>
            </a:r>
            <a:endParaRPr lang="ru-RU" sz="2800" dirty="0"/>
          </a:p>
        </p:txBody>
      </p:sp>
      <p:pic>
        <p:nvPicPr>
          <p:cNvPr id="3" name="Рисунок 2" descr="мін.реч.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357298"/>
            <a:ext cx="4595241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олна 3"/>
          <p:cNvSpPr/>
          <p:nvPr/>
        </p:nvSpPr>
        <p:spPr>
          <a:xfrm>
            <a:off x="3000364" y="4572008"/>
            <a:ext cx="4000528" cy="7143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ГРУНТОВИЙ</a:t>
            </a:r>
          </a:p>
          <a:p>
            <a:pPr algn="ctr"/>
            <a:r>
              <a:rPr lang="uk-UA" b="1" dirty="0" smtClean="0"/>
              <a:t>РОЗЧИН</a:t>
            </a: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714348" y="4286256"/>
            <a:ext cx="2357454" cy="1428736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err="1" smtClean="0">
                <a:ln w="50800"/>
                <a:solidFill>
                  <a:schemeClr val="tx1"/>
                </a:solidFill>
              </a:rPr>
              <a:t>Макроелементи</a:t>
            </a:r>
            <a:endParaRPr lang="uk-UA" sz="2000" b="1" dirty="0" smtClean="0">
              <a:ln w="5080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ln w="50800"/>
                <a:solidFill>
                  <a:schemeClr val="tx1"/>
                </a:solidFill>
              </a:rPr>
              <a:t>С, О,Н, </a:t>
            </a:r>
            <a:r>
              <a:rPr lang="en-US" sz="2400" b="1" dirty="0" smtClean="0">
                <a:ln w="50800"/>
                <a:solidFill>
                  <a:schemeClr val="tx1"/>
                </a:solidFill>
              </a:rPr>
              <a:t>N</a:t>
            </a:r>
            <a:r>
              <a:rPr lang="uk-UA" sz="2400" b="1" dirty="0" smtClean="0">
                <a:ln w="50800"/>
                <a:solidFill>
                  <a:schemeClr val="tx1"/>
                </a:solidFill>
              </a:rPr>
              <a:t>, Р, К</a:t>
            </a:r>
          </a:p>
          <a:p>
            <a:pPr algn="ctr">
              <a:defRPr/>
            </a:pPr>
            <a:r>
              <a:rPr lang="uk-UA" b="1" dirty="0" smtClean="0">
                <a:ln w="50800"/>
                <a:solidFill>
                  <a:schemeClr val="tx1"/>
                </a:solidFill>
              </a:rPr>
              <a:t>Засвоюють у найбільшій кількості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6500794" y="4357694"/>
            <a:ext cx="2643206" cy="1428736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ln w="50800"/>
                <a:solidFill>
                  <a:schemeClr val="tx1"/>
                </a:solidFill>
              </a:rPr>
              <a:t>Мікроелементи</a:t>
            </a:r>
          </a:p>
          <a:p>
            <a:pPr algn="ctr">
              <a:defRPr/>
            </a:pPr>
            <a:r>
              <a:rPr lang="uk-UA" sz="2000" b="1" dirty="0" smtClean="0">
                <a:ln w="50800"/>
                <a:solidFill>
                  <a:schemeClr val="tx1"/>
                </a:solidFill>
              </a:rPr>
              <a:t>В, М</a:t>
            </a:r>
            <a:r>
              <a:rPr lang="en-US" sz="2000" b="1" dirty="0" smtClean="0">
                <a:ln w="50800"/>
                <a:solidFill>
                  <a:schemeClr val="tx1"/>
                </a:solidFill>
              </a:rPr>
              <a:t>n</a:t>
            </a:r>
            <a:r>
              <a:rPr lang="ru-RU" sz="2000" b="1" dirty="0" smtClean="0">
                <a:ln w="50800"/>
                <a:solidFill>
                  <a:schemeClr val="tx1"/>
                </a:solidFill>
              </a:rPr>
              <a:t>,</a:t>
            </a:r>
            <a:r>
              <a:rPr lang="en-US" sz="2000" b="1" dirty="0" smtClean="0">
                <a:ln w="50800"/>
                <a:solidFill>
                  <a:schemeClr val="tx1"/>
                </a:solidFill>
              </a:rPr>
              <a:t>Fe, </a:t>
            </a:r>
            <a:r>
              <a:rPr lang="en-US" sz="2000" b="1" dirty="0" err="1" smtClean="0">
                <a:ln w="50800"/>
                <a:solidFill>
                  <a:schemeClr val="tx1"/>
                </a:solidFill>
              </a:rPr>
              <a:t>Cu,Zn,Co,Mg</a:t>
            </a:r>
            <a:endParaRPr lang="en-US" sz="2000" b="1" dirty="0" smtClean="0">
              <a:ln w="5080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b="1" dirty="0" smtClean="0">
                <a:ln w="50800"/>
                <a:solidFill>
                  <a:schemeClr val="tx1"/>
                </a:solidFill>
              </a:rPr>
              <a:t>Засвоюють у значно меншій кількості</a:t>
            </a:r>
            <a:endParaRPr lang="uk-UA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5643578"/>
            <a:ext cx="42148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rgbClr val="02010F"/>
                </a:solidFill>
              </a:rPr>
              <a:t>NO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3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-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,NH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4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+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,HPO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4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2-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,H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2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PO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4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-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,K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+</a:t>
            </a:r>
            <a:endParaRPr lang="uk-UA" sz="2400" b="1" baseline="30000" dirty="0">
              <a:ln w="50800"/>
              <a:solidFill>
                <a:srgbClr val="02010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2285992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ПОВІТРЯ</a:t>
            </a:r>
            <a:endParaRPr lang="uk-UA" b="1" dirty="0"/>
          </a:p>
        </p:txBody>
      </p:sp>
      <p:sp>
        <p:nvSpPr>
          <p:cNvPr id="13" name="Стрелка вверх 12"/>
          <p:cNvSpPr/>
          <p:nvPr/>
        </p:nvSpPr>
        <p:spPr>
          <a:xfrm rot="16200000">
            <a:off x="6747683" y="2110573"/>
            <a:ext cx="484187" cy="835025"/>
          </a:xfrm>
          <a:prstGeom prst="upArrow">
            <a:avLst>
              <a:gd name="adj1" fmla="val 27130"/>
              <a:gd name="adj2" fmla="val 3475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9" grpId="0" animBg="1"/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z="2800" b="1" dirty="0" err="1" smtClean="0"/>
              <a:t>Діагностика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нестачі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живлення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рослин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41" t="24623" r="49113" b="9084"/>
          <a:stretch>
            <a:fillRect/>
          </a:stretch>
        </p:blipFill>
        <p:spPr bwMode="auto">
          <a:xfrm>
            <a:off x="6150408" y="928670"/>
            <a:ext cx="29935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https://agrovio.com.ua/article/art9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4929222" cy="234649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00100" y="3714752"/>
            <a:ext cx="7572428" cy="3143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Дефіцит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поживних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речовин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грунті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викликає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порушення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обміну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речовин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рослинах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робить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сильний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вплив</a:t>
            </a:r>
            <a:r>
              <a:rPr lang="ru-RU" sz="2400" dirty="0" smtClean="0">
                <a:solidFill>
                  <a:srgbClr val="FF0000"/>
                </a:solidFill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</a:rPr>
              <a:t>їх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зростання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зовнішній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вигляд</a:t>
            </a:r>
            <a:r>
              <a:rPr lang="ru-RU" sz="2400" dirty="0" smtClean="0">
                <a:solidFill>
                  <a:srgbClr val="FF0000"/>
                </a:solidFill>
              </a:rPr>
              <a:t>. При </a:t>
            </a:r>
            <a:r>
              <a:rPr lang="ru-RU" sz="2400" dirty="0" err="1" smtClean="0">
                <a:solidFill>
                  <a:srgbClr val="FF0000"/>
                </a:solidFill>
              </a:rPr>
              <a:t>нестачі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поживних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речовин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спостерігаються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  <a:r>
              <a:rPr lang="ru-RU" sz="2400" dirty="0" err="1" smtClean="0">
                <a:solidFill>
                  <a:srgbClr val="FF0000"/>
                </a:solidFill>
              </a:rPr>
              <a:t>затримка</a:t>
            </a:r>
            <a:r>
              <a:rPr lang="ru-RU" sz="2400" dirty="0" smtClean="0">
                <a:solidFill>
                  <a:srgbClr val="FF0000"/>
                </a:solidFill>
              </a:rPr>
              <a:t> росту </a:t>
            </a:r>
            <a:r>
              <a:rPr lang="ru-RU" sz="2400" dirty="0" err="1" smtClean="0">
                <a:solidFill>
                  <a:srgbClr val="FF0000"/>
                </a:solidFill>
              </a:rPr>
              <a:t>рослин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прискорення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або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уповільнення</a:t>
            </a:r>
            <a:r>
              <a:rPr lang="ru-RU" sz="2400" dirty="0" smtClean="0">
                <a:solidFill>
                  <a:srgbClr val="FF0000"/>
                </a:solidFill>
              </a:rPr>
              <a:t> фаз </a:t>
            </a:r>
            <a:r>
              <a:rPr lang="ru-RU" sz="2400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зміна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співвідношення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між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різними</a:t>
            </a:r>
            <a:r>
              <a:rPr lang="ru-RU" sz="2400" dirty="0" smtClean="0">
                <a:solidFill>
                  <a:srgbClr val="FF0000"/>
                </a:solidFill>
              </a:rPr>
              <a:t> органами, </a:t>
            </a:r>
            <a:r>
              <a:rPr lang="ru-RU" sz="2400" dirty="0" err="1" smtClean="0">
                <a:solidFill>
                  <a:srgbClr val="FF0000"/>
                </a:solidFill>
              </a:rPr>
              <a:t>зміна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будови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розміру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форми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забарвлення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листя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т. д.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29552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З ІСТОРІЇ </a:t>
            </a:r>
            <a:r>
              <a:rPr lang="uk-UA" sz="4000" b="1" dirty="0" smtClean="0">
                <a:solidFill>
                  <a:schemeClr val="tx2">
                    <a:lumMod val="10000"/>
                  </a:schemeClr>
                </a:solidFill>
              </a:rPr>
              <a:t>використання добрив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13430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Ромб 7"/>
          <p:cNvSpPr/>
          <p:nvPr/>
        </p:nvSpPr>
        <p:spPr>
          <a:xfrm>
            <a:off x="2857488" y="928670"/>
            <a:ext cx="3685906" cy="2639999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Юстус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Лібіх</a:t>
            </a:r>
            <a:endPara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Німецький  хімік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Найвагоміший внесок у становлення агрохімії</a:t>
            </a:r>
            <a:endParaRPr lang="uk-UA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643702" y="1000108"/>
            <a:ext cx="1785950" cy="264320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ln w="50800"/>
                <a:solidFill>
                  <a:schemeClr val="accent6">
                    <a:lumMod val="75000"/>
                  </a:schemeClr>
                </a:solidFill>
              </a:rPr>
              <a:t>Виникла   наука</a:t>
            </a:r>
          </a:p>
          <a:p>
            <a:pPr algn="ctr">
              <a:defRPr/>
            </a:pPr>
            <a:r>
              <a:rPr lang="uk-UA" sz="2400" b="1" dirty="0" smtClean="0">
                <a:ln w="50800"/>
                <a:solidFill>
                  <a:schemeClr val="accent6">
                    <a:lumMod val="75000"/>
                  </a:schemeClr>
                </a:solidFill>
              </a:rPr>
              <a:t>АГРОХІМІЯ</a:t>
            </a:r>
            <a:endParaRPr lang="uk-UA" sz="24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5500694" y="3857628"/>
            <a:ext cx="3500462" cy="192882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smtClean="0">
                <a:ln w="50800"/>
                <a:solidFill>
                  <a:schemeClr val="tx1"/>
                </a:solidFill>
              </a:rPr>
              <a:t>Дослідження</a:t>
            </a:r>
          </a:p>
          <a:p>
            <a:pPr algn="ctr">
              <a:defRPr/>
            </a:pPr>
            <a:r>
              <a:rPr lang="uk-UA" sz="2000" b="1" dirty="0" smtClean="0">
                <a:ln w="50800"/>
                <a:solidFill>
                  <a:schemeClr val="tx1"/>
                </a:solidFill>
              </a:rPr>
              <a:t>хімічних та біохімічних процесів у  </a:t>
            </a:r>
            <a:r>
              <a:rPr lang="uk-UA" sz="2000" b="1" dirty="0" err="1" smtClean="0">
                <a:ln w="50800"/>
                <a:solidFill>
                  <a:schemeClr val="tx1"/>
                </a:solidFill>
              </a:rPr>
              <a:t>грунтах</a:t>
            </a:r>
            <a:r>
              <a:rPr lang="uk-UA" sz="2000" b="1" dirty="0" smtClean="0">
                <a:ln w="50800"/>
                <a:solidFill>
                  <a:schemeClr val="tx1"/>
                </a:solidFill>
              </a:rPr>
              <a:t> і рослинах</a:t>
            </a:r>
            <a:endParaRPr lang="uk-UA" sz="20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001024" y="3286124"/>
            <a:ext cx="484187" cy="428625"/>
          </a:xfrm>
          <a:prstGeom prst="downArrow">
            <a:avLst>
              <a:gd name="adj1" fmla="val 27538"/>
              <a:gd name="adj2" fmla="val 36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3571876"/>
            <a:ext cx="3500462" cy="29289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uk-UA" b="1" dirty="0" smtClean="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Для того щоб, ефективно вносити добрива, треба знати:</a:t>
            </a:r>
            <a:endParaRPr lang="uk-UA" sz="1100" b="1" dirty="0" smtClean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uk-UA" b="1" i="1" dirty="0" err="1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-потреби</a:t>
            </a:r>
            <a:r>
              <a:rPr lang="uk-UA" b="1" i="1" dirty="0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рослин в елементах живлення та їх взаємодію;</a:t>
            </a:r>
            <a:endParaRPr lang="uk-UA" sz="1100" b="1" i="1" dirty="0" smtClean="0">
              <a:solidFill>
                <a:srgbClr val="02010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uk-UA" b="1" i="1" dirty="0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- скільки поживних речовин знаходиться в </a:t>
            </a:r>
            <a:r>
              <a:rPr lang="uk-UA" b="1" i="1" dirty="0" err="1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грунті</a:t>
            </a:r>
            <a:r>
              <a:rPr lang="uk-UA" b="1" i="1" dirty="0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;</a:t>
            </a:r>
            <a:endParaRPr lang="uk-UA" sz="1100" b="1" i="1" dirty="0" smtClean="0">
              <a:solidFill>
                <a:srgbClr val="02010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uk-UA" b="1" i="1" dirty="0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- які результати дає неправильне використання добрив.</a:t>
            </a:r>
            <a:endParaRPr lang="uk-UA" sz="2800" b="1" i="1" dirty="0">
              <a:solidFill>
                <a:srgbClr val="02010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00430" y="214290"/>
            <a:ext cx="314327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14744" y="50004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ДОБРИВА</a:t>
            </a:r>
            <a:endParaRPr lang="ru-RU" sz="4000" b="1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357290" y="1714488"/>
            <a:ext cx="2500330" cy="78581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Мінеральні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3643306" y="1785926"/>
            <a:ext cx="2571768" cy="78581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Органічні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6286512" y="1643050"/>
            <a:ext cx="2428892" cy="78581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</a:rPr>
              <a:t>Органо-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мінеральні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766022">
            <a:off x="2992816" y="9532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786314" y="1500174"/>
            <a:ext cx="28575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424742">
            <a:off x="6652019" y="927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2500298" y="3000372"/>
            <a:ext cx="2571768" cy="55721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71736" y="30718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Макродобрива</a:t>
            </a:r>
            <a:endParaRPr lang="ru-RU" sz="2400" b="1" dirty="0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5286380" y="2714620"/>
            <a:ext cx="2143140" cy="50006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2"/>
                </a:solidFill>
              </a:rPr>
              <a:t>Прості</a:t>
            </a:r>
            <a:endParaRPr lang="ru-RU" sz="2400" b="1" u="sng" dirty="0">
              <a:solidFill>
                <a:schemeClr val="accent2"/>
              </a:solidFill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5072066" y="3929066"/>
            <a:ext cx="2143140" cy="50006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C00000"/>
                </a:solidFill>
              </a:rPr>
              <a:t>Складні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7572396" y="2643182"/>
            <a:ext cx="1428760" cy="42862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Азотні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7572364" y="3286124"/>
            <a:ext cx="1571636" cy="50006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Фосфорні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7500958" y="3929066"/>
            <a:ext cx="1428760" cy="50006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Калійні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5538227">
            <a:off x="5070525" y="255684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7914908">
            <a:off x="4946637" y="331518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верх 34"/>
          <p:cNvSpPr/>
          <p:nvPr/>
        </p:nvSpPr>
        <p:spPr>
          <a:xfrm rot="8133257">
            <a:off x="7034109" y="2676400"/>
            <a:ext cx="850392" cy="850392"/>
          </a:xfrm>
          <a:prstGeom prst="lef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углом вверх 35"/>
          <p:cNvSpPr/>
          <p:nvPr/>
        </p:nvSpPr>
        <p:spPr>
          <a:xfrm rot="7798548">
            <a:off x="7029570" y="3377392"/>
            <a:ext cx="571504" cy="71438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скругленным углом 36"/>
          <p:cNvSpPr/>
          <p:nvPr/>
        </p:nvSpPr>
        <p:spPr>
          <a:xfrm>
            <a:off x="2571736" y="5429264"/>
            <a:ext cx="2571768" cy="55721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Комплексні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с одним скругленным углом 37"/>
          <p:cNvSpPr/>
          <p:nvPr/>
        </p:nvSpPr>
        <p:spPr>
          <a:xfrm>
            <a:off x="2500298" y="4429132"/>
            <a:ext cx="2571768" cy="55721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Мікродобрива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2500306"/>
            <a:ext cx="357190" cy="3571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036811">
            <a:off x="2106066" y="2990581"/>
            <a:ext cx="357190" cy="5497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6036811">
            <a:off x="2104692" y="4417118"/>
            <a:ext cx="357190" cy="5497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036811">
            <a:off x="2176130" y="5560126"/>
            <a:ext cx="357190" cy="5497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history.vn.ua/pidruchniki/popel-chemistry-11-class-2019-standard-level/popel-chemistry-11-class-2019-standard-level.files/image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643446"/>
            <a:ext cx="3048000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9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  <p:bldP spid="36" grpId="0" animBg="1"/>
      <p:bldP spid="37" grpId="0" animBg="1"/>
      <p:bldP spid="38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0"/>
            <a:ext cx="621510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Мінеральні   добрива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928926" y="714356"/>
            <a:ext cx="607223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Добуті з надр чи промислово отримані хімічні сполуки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Містять основні елементи живлення:</a:t>
            </a:r>
          </a:p>
          <a:p>
            <a:pPr algn="ctr" eaLnBrk="0" hangingPunct="0">
              <a:defRPr/>
            </a:pPr>
            <a:r>
              <a:rPr lang="uk-UA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Нітроген,  Фосфор,  Калій;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Важливі для  життєдіяльності мікроелементи:</a:t>
            </a:r>
          </a:p>
          <a:p>
            <a:pPr algn="ctr" eaLnBrk="0" hangingPunct="0">
              <a:defRPr/>
            </a:pPr>
            <a:r>
              <a:rPr lang="uk-UA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Купрум</a:t>
            </a:r>
            <a:r>
              <a:rPr lang="uk-UA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uk-UA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Ферум</a:t>
            </a:r>
            <a:r>
              <a:rPr lang="uk-UA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, Цинк, </a:t>
            </a:r>
            <a:r>
              <a:rPr lang="uk-UA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Бор,  Манган та ін. </a:t>
            </a:r>
            <a:endParaRPr lang="uk-UA" sz="32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321468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264318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chemeClr val="bg1"/>
                </a:solidFill>
              </a:rPr>
              <a:t>ПРОСТІ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3251200" cy="2143125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0694" y="2643182"/>
            <a:ext cx="2214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/>
              <a:t>КОМПЛЕКСНІ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 rot="10800000" flipH="1" flipV="1">
            <a:off x="2071670" y="5000612"/>
            <a:ext cx="3357586" cy="1857388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0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Містять тільки один з основних елементів живлення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 rot="10800000" flipH="1" flipV="1">
            <a:off x="5786414" y="4857760"/>
            <a:ext cx="3357586" cy="1857388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0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Містять не менше двох  основних елементів живлення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52"/>
            <a:ext cx="807249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ПРОСТІ </a:t>
            </a:r>
            <a:r>
              <a:rPr lang="uk-UA" sz="3600" b="1" cap="all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МІНЕРАЛЬНІ </a:t>
            </a:r>
            <a:r>
              <a:rPr lang="uk-UA" sz="36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ДОБРИВА</a:t>
            </a:r>
            <a:endParaRPr lang="uk-UA" sz="3600" b="1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00438"/>
            <a:ext cx="2428875" cy="3170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b="1" dirty="0"/>
              <a:t>Амоній сульфат</a:t>
            </a:r>
          </a:p>
          <a:p>
            <a:pPr algn="ctr"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defRPr/>
            </a:pPr>
            <a:r>
              <a:rPr lang="uk-UA" sz="2000" b="1" dirty="0"/>
              <a:t>Амоній нітрат</a:t>
            </a:r>
          </a:p>
          <a:p>
            <a:pPr algn="ctr"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defRPr/>
            </a:pPr>
            <a:r>
              <a:rPr lang="uk-UA" sz="2400" b="1" dirty="0"/>
              <a:t>Карбамід</a:t>
            </a:r>
            <a:endParaRPr lang="en-US" sz="2400" b="1" dirty="0"/>
          </a:p>
          <a:p>
            <a:pPr algn="ctr"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CO(NH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28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/>
              <a:t>Аміачна вода</a:t>
            </a:r>
          </a:p>
          <a:p>
            <a:pPr algn="ctr"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водн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928670"/>
            <a:ext cx="22860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FF00"/>
                </a:solidFill>
              </a:rPr>
              <a:t>АЗОТНІ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785926"/>
            <a:ext cx="24288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FFFF00"/>
                </a:solidFill>
              </a:rPr>
              <a:t>КАЛІЙНІ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785813"/>
            <a:ext cx="25003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FFFF00"/>
                </a:solidFill>
              </a:rPr>
              <a:t>ФОСФОРНІ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48" y="4071942"/>
            <a:ext cx="1571625" cy="2500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Калій хлорид</a:t>
            </a:r>
          </a:p>
          <a:p>
            <a:pPr algn="ctr">
              <a:defRPr/>
            </a:pP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/>
              <a:t>Калій</a:t>
            </a:r>
          </a:p>
          <a:p>
            <a:pPr>
              <a:defRPr/>
            </a:pPr>
            <a:r>
              <a:rPr lang="uk-UA" sz="2400" b="1" dirty="0"/>
              <a:t>сульфат</a:t>
            </a:r>
            <a:endParaRPr lang="en-US" sz="2400" b="1" dirty="0"/>
          </a:p>
          <a:p>
            <a:pPr algn="ctr">
              <a:defRPr/>
            </a:pPr>
            <a:r>
              <a:rPr lang="en-US" sz="2800" b="1" i="1" dirty="0"/>
              <a:t>K</a:t>
            </a:r>
            <a:r>
              <a:rPr lang="en-US" sz="2800" b="1" i="1" baseline="-25000" dirty="0"/>
              <a:t>2</a:t>
            </a:r>
            <a:r>
              <a:rPr lang="en-US" sz="2800" b="1" i="1" dirty="0"/>
              <a:t>SO</a:t>
            </a:r>
            <a:r>
              <a:rPr lang="en-US" sz="2800" b="1" i="1" baseline="-25000" dirty="0"/>
              <a:t>4</a:t>
            </a:r>
            <a:endParaRPr lang="uk-UA" sz="2800" b="1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13" y="2714625"/>
            <a:ext cx="2500312" cy="3908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Простий суперфосфат</a:t>
            </a:r>
          </a:p>
          <a:p>
            <a:pPr algn="ctr">
              <a:defRPr/>
            </a:pP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(Н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•Н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 +</a:t>
            </a:r>
          </a:p>
          <a:p>
            <a:pPr algn="ctr">
              <a:defRPr/>
            </a:pP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•2Н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>
              <a:defRPr/>
            </a:pPr>
            <a:r>
              <a:rPr lang="uk-UA" sz="2000" b="1" dirty="0"/>
              <a:t>Подвійний суперфосфат</a:t>
            </a:r>
          </a:p>
          <a:p>
            <a:pPr algn="ctr">
              <a:defRPr/>
            </a:pP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(Н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 )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b="1" dirty="0"/>
              <a:t>Фосфоритне борошно</a:t>
            </a:r>
          </a:p>
          <a:p>
            <a:pPr algn="ctr"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(РО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uk-UA" sz="2000" b="1" dirty="0"/>
              <a:t>Преципітат</a:t>
            </a:r>
          </a:p>
          <a:p>
            <a:pPr algn="ctr"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СаНРО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•2Н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750205" y="2607457"/>
            <a:ext cx="1787525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357691" y="3357557"/>
            <a:ext cx="1430337" cy="158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537451" y="2178050"/>
            <a:ext cx="1071562" cy="15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14290"/>
            <a:ext cx="750092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Комплексні </a:t>
            </a:r>
            <a:r>
              <a:rPr lang="uk-UA" sz="36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мінеральні </a:t>
            </a:r>
            <a:r>
              <a:rPr lang="uk-UA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добрива</a:t>
            </a:r>
            <a:endParaRPr lang="uk-UA" sz="36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928688"/>
            <a:ext cx="2643187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СКЛАДНІ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50" y="1214438"/>
            <a:ext cx="2928938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/>
              <a:t>СКЛАДНІ- ЗМІШАНІ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63" y="857250"/>
            <a:ext cx="2643187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ЗМІШАНІ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2428868"/>
            <a:ext cx="2857520" cy="3477875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</a:rPr>
              <a:t>Калієва селітра</a:t>
            </a:r>
          </a:p>
          <a:p>
            <a:pPr algn="ctr"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</a:rPr>
              <a:t>Амофос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+ (NH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24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</a:rPr>
              <a:t>Діамофос</a:t>
            </a:r>
          </a:p>
          <a:p>
            <a:pPr algn="ctr">
              <a:defRPr/>
            </a:pPr>
            <a:r>
              <a:rPr lang="uk-UA" sz="2400" b="1" i="1" dirty="0"/>
              <a:t>(</a:t>
            </a:r>
            <a:r>
              <a:rPr lang="en-US" sz="2400" b="1" i="1" dirty="0"/>
              <a:t>NH</a:t>
            </a:r>
            <a:r>
              <a:rPr lang="en-US" sz="2400" b="1" i="1" baseline="-25000" dirty="0"/>
              <a:t>4</a:t>
            </a:r>
            <a:r>
              <a:rPr lang="uk-UA" sz="2400" b="1" i="1" dirty="0"/>
              <a:t>)</a:t>
            </a:r>
            <a:r>
              <a:rPr lang="uk-UA" sz="2400" b="1" i="1" baseline="-25000" dirty="0"/>
              <a:t>2</a:t>
            </a:r>
            <a:r>
              <a:rPr lang="uk-UA" sz="2400" b="1" i="1" dirty="0"/>
              <a:t>НРО</a:t>
            </a:r>
            <a:r>
              <a:rPr lang="uk-UA" sz="2400" b="1" i="1" baseline="-25000" dirty="0"/>
              <a:t>4</a:t>
            </a:r>
            <a:r>
              <a:rPr lang="en-US" sz="2400" b="1" i="1" dirty="0"/>
              <a:t>+</a:t>
            </a:r>
            <a:endParaRPr lang="uk-UA" sz="2400" b="1" i="1" baseline="-25000" dirty="0"/>
          </a:p>
          <a:p>
            <a:pPr algn="ctr">
              <a:defRPr/>
            </a:pPr>
            <a:r>
              <a:rPr lang="en-US" sz="2400" b="1" i="1" dirty="0"/>
              <a:t>NH</a:t>
            </a:r>
            <a:r>
              <a:rPr lang="en-US" sz="2400" b="1" i="1" baseline="-25000" dirty="0"/>
              <a:t>4</a:t>
            </a:r>
            <a:r>
              <a:rPr lang="en-US" sz="2400" b="1" i="1" dirty="0"/>
              <a:t>H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PO</a:t>
            </a:r>
            <a:r>
              <a:rPr lang="en-US" sz="2400" b="1" i="1" baseline="-25000" dirty="0"/>
              <a:t>4</a:t>
            </a:r>
            <a:endParaRPr lang="uk-UA" sz="2400" b="1" i="1" dirty="0"/>
          </a:p>
          <a:p>
            <a:pPr>
              <a:defRPr/>
            </a:pP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2857496"/>
            <a:ext cx="2928958" cy="3631763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>
                <a:solidFill>
                  <a:srgbClr val="002060"/>
                </a:solidFill>
              </a:rPr>
              <a:t>Нітроамофос</a:t>
            </a:r>
            <a:endParaRPr lang="uk-UA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20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 err="1">
                <a:solidFill>
                  <a:srgbClr val="002060"/>
                </a:solidFill>
              </a:rPr>
              <a:t>Нітроамофоска</a:t>
            </a:r>
            <a:endParaRPr lang="uk-UA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 + </a:t>
            </a:r>
          </a:p>
          <a:p>
            <a:pPr algn="ctr">
              <a:defRPr/>
            </a:pP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Cl + KCl + </a:t>
            </a:r>
          </a:p>
          <a:p>
            <a:pPr algn="ctr">
              <a:defRPr/>
            </a:pP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Ca(NO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20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</a:rPr>
              <a:t>Нітрофоска</a:t>
            </a:r>
          </a:p>
          <a:p>
            <a:pPr algn="ctr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+KCl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002060"/>
                </a:solidFill>
              </a:rPr>
              <a:t>Калій </a:t>
            </a:r>
            <a:r>
              <a:rPr lang="uk-UA" sz="2000" b="1" dirty="0" err="1">
                <a:solidFill>
                  <a:srgbClr val="002060"/>
                </a:solidFill>
              </a:rPr>
              <a:t>метафосфат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(KPO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)n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3" name="Прямоугольник 9"/>
          <p:cNvSpPr>
            <a:spLocks noChangeArrowheads="1"/>
          </p:cNvSpPr>
          <p:nvPr/>
        </p:nvSpPr>
        <p:spPr bwMode="auto">
          <a:xfrm>
            <a:off x="3214688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>
              <a:defRPr/>
            </a:pPr>
            <a:endParaRPr lang="uk-UA"/>
          </a:p>
        </p:txBody>
      </p:sp>
      <p:sp>
        <p:nvSpPr>
          <p:cNvPr id="30734" name="Прямоугольник 10"/>
          <p:cNvSpPr>
            <a:spLocks noChangeArrowheads="1"/>
          </p:cNvSpPr>
          <p:nvPr/>
        </p:nvSpPr>
        <p:spPr bwMode="auto">
          <a:xfrm>
            <a:off x="6143625" y="4286250"/>
            <a:ext cx="313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n-US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2357430"/>
            <a:ext cx="2714612" cy="1323439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Одержують шляхом змішування простих добрив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070769" y="2142331"/>
            <a:ext cx="571500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0" idx="0"/>
          </p:cNvCxnSpPr>
          <p:nvPr/>
        </p:nvCxnSpPr>
        <p:spPr>
          <a:xfrm rot="5400000">
            <a:off x="4243388" y="2492375"/>
            <a:ext cx="728662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7501732" y="2070894"/>
            <a:ext cx="571500" cy="158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0"/>
            <a:ext cx="6929486" cy="7694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ОРГАНІЧНІ ДОБРИВА</a:t>
            </a:r>
            <a:endParaRPr lang="uk-UA" sz="44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75" y="857250"/>
            <a:ext cx="2857500" cy="135731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ГНІЙ,</a:t>
            </a:r>
          </a:p>
          <a:p>
            <a:pPr algn="ctr">
              <a:defRPr/>
            </a:pPr>
            <a:r>
              <a:rPr lang="uk-UA" sz="2200" b="1" dirty="0"/>
              <a:t>ПЕРЕГНІЙ</a:t>
            </a:r>
          </a:p>
        </p:txBody>
      </p:sp>
      <p:sp>
        <p:nvSpPr>
          <p:cNvPr id="7" name="Овал 6"/>
          <p:cNvSpPr/>
          <p:nvPr/>
        </p:nvSpPr>
        <p:spPr>
          <a:xfrm>
            <a:off x="3643313" y="1000125"/>
            <a:ext cx="1857375" cy="112871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ТОРФ</a:t>
            </a:r>
          </a:p>
        </p:txBody>
      </p:sp>
      <p:sp>
        <p:nvSpPr>
          <p:cNvPr id="8" name="Овал 7"/>
          <p:cNvSpPr/>
          <p:nvPr/>
        </p:nvSpPr>
        <p:spPr>
          <a:xfrm>
            <a:off x="6143625" y="1000125"/>
            <a:ext cx="2571750" cy="112871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ПТАШИНИЙ ПОСЛІД</a:t>
            </a:r>
          </a:p>
        </p:txBody>
      </p:sp>
      <p:sp>
        <p:nvSpPr>
          <p:cNvPr id="9" name="Овал 8"/>
          <p:cNvSpPr/>
          <p:nvPr/>
        </p:nvSpPr>
        <p:spPr>
          <a:xfrm>
            <a:off x="1785938" y="2143125"/>
            <a:ext cx="2357437" cy="9144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/>
              <a:t>КОМПОСТ</a:t>
            </a:r>
          </a:p>
        </p:txBody>
      </p:sp>
      <p:sp>
        <p:nvSpPr>
          <p:cNvPr id="10" name="Овал 9"/>
          <p:cNvSpPr/>
          <p:nvPr/>
        </p:nvSpPr>
        <p:spPr>
          <a:xfrm>
            <a:off x="4572000" y="2143125"/>
            <a:ext cx="2643188" cy="928688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САПРОПЕЛЬ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3143250" y="3071813"/>
            <a:ext cx="2500313" cy="9144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/>
              <a:t>ЗЕЛЕНЕ</a:t>
            </a:r>
            <a:br>
              <a:rPr lang="uk-UA" sz="2000" b="1" dirty="0"/>
            </a:br>
            <a:r>
              <a:rPr lang="uk-UA" sz="2000" b="1" dirty="0"/>
              <a:t>ДОБРИВО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" y="2857500"/>
            <a:ext cx="1714500" cy="224631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Суміш твердих і рідких виділень с/г тварин.</a:t>
            </a:r>
          </a:p>
          <a:p>
            <a:pPr algn="ctr">
              <a:defRPr/>
            </a:pPr>
            <a:r>
              <a:rPr lang="uk-UA" sz="2000" b="1" dirty="0"/>
              <a:t>Повне добриво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0875" y="2857500"/>
            <a:ext cx="2143125" cy="19383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Швидкодіюче добриво, речовини якого добре засвоюються рослинами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29188" y="4143375"/>
            <a:ext cx="2000250" cy="25860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b="1" dirty="0"/>
              <a:t>Відкладена в прісноводних водоймах суміш землі з </a:t>
            </a:r>
            <a:r>
              <a:rPr lang="uk-UA" b="1" dirty="0" err="1"/>
              <a:t>напів-</a:t>
            </a:r>
            <a:r>
              <a:rPr lang="uk-UA" b="1" dirty="0"/>
              <a:t> розкладеними рослинними і тваринами залишками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0250" y="4143375"/>
            <a:ext cx="2143125" cy="255428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Зелена маса рослин-сидератів, що </a:t>
            </a:r>
            <a:r>
              <a:rPr lang="uk-UA" sz="2000" b="1" dirty="0" err="1"/>
              <a:t>заорюється</a:t>
            </a:r>
            <a:r>
              <a:rPr lang="uk-UA" sz="2000" b="1" dirty="0"/>
              <a:t> в </a:t>
            </a:r>
            <a:r>
              <a:rPr lang="uk-UA" sz="2000" b="1" dirty="0" err="1"/>
              <a:t>грунт</a:t>
            </a:r>
            <a:r>
              <a:rPr lang="uk-UA" sz="2000" b="1" dirty="0"/>
              <a:t> для збагачення  поживними речовинами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5785644" y="3572669"/>
            <a:ext cx="114458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0" idx="0"/>
          </p:cNvCxnSpPr>
          <p:nvPr/>
        </p:nvCxnSpPr>
        <p:spPr>
          <a:xfrm rot="10800000" flipV="1">
            <a:off x="3071813" y="3529013"/>
            <a:ext cx="71437" cy="61436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0" idx="0"/>
          </p:cNvCxnSpPr>
          <p:nvPr/>
        </p:nvCxnSpPr>
        <p:spPr>
          <a:xfrm rot="5400000">
            <a:off x="642144" y="2499519"/>
            <a:ext cx="714375" cy="158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65219" y="2464594"/>
            <a:ext cx="785812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1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26262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704</Words>
  <Application>Microsoft Office PowerPoint</Application>
  <PresentationFormat>Экран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ГРУНТ – основне джерело забезпечення рослин поживними речовинами</vt:lpstr>
      <vt:lpstr>Діагностика нестачі елементів живлення у рослин  </vt:lpstr>
      <vt:lpstr>З ІСТОРІЇ використання добрив</vt:lpstr>
      <vt:lpstr>Слайд 5</vt:lpstr>
      <vt:lpstr>Слайд 6</vt:lpstr>
      <vt:lpstr>Слайд 7</vt:lpstr>
      <vt:lpstr>Слайд 8</vt:lpstr>
      <vt:lpstr>Слайд 9</vt:lpstr>
      <vt:lpstr>Виробництво добрив в Україні</vt:lpstr>
      <vt:lpstr>Класифікація ґрунтів за кислотністю</vt:lpstr>
      <vt:lpstr>ВПЛИВ ЗМІНИ КИСЛОТНОСТІ ГРУНТУ НА РОСЛИНИ</vt:lpstr>
      <vt:lpstr>Слайд 13</vt:lpstr>
      <vt:lpstr>Забруднення навколишнього середовища </vt:lpstr>
      <vt:lpstr>Висновки :</vt:lpstr>
      <vt:lpstr>Завдання 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Люда</cp:lastModifiedBy>
  <cp:revision>29</cp:revision>
  <dcterms:created xsi:type="dcterms:W3CDTF">2014-07-17T09:17:00Z</dcterms:created>
  <dcterms:modified xsi:type="dcterms:W3CDTF">2020-02-15T20:24:26Z</dcterms:modified>
</cp:coreProperties>
</file>